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67" r:id="rId2"/>
    <p:sldId id="266" r:id="rId3"/>
    <p:sldId id="257" r:id="rId4"/>
    <p:sldId id="258" r:id="rId5"/>
    <p:sldId id="259" r:id="rId6"/>
    <p:sldId id="260" r:id="rId7"/>
    <p:sldId id="261" r:id="rId8"/>
    <p:sldId id="262" r:id="rId9"/>
    <p:sldId id="269" r:id="rId10"/>
    <p:sldId id="263" r:id="rId11"/>
    <p:sldId id="264" r:id="rId12"/>
    <p:sldId id="265"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134" autoAdjust="0"/>
  </p:normalViewPr>
  <p:slideViewPr>
    <p:cSldViewPr snapToGrid="0" snapToObjects="1">
      <p:cViewPr varScale="1">
        <p:scale>
          <a:sx n="56" d="100"/>
          <a:sy n="56" d="100"/>
        </p:scale>
        <p:origin x="852" y="84"/>
      </p:cViewPr>
      <p:guideLst/>
    </p:cSldViewPr>
  </p:slideViewPr>
  <p:notesTextViewPr>
    <p:cViewPr>
      <p:scale>
        <a:sx n="1" d="1"/>
        <a:sy n="1" d="1"/>
      </p:scale>
      <p:origin x="0" y="0"/>
    </p:cViewPr>
  </p:notesTextViewPr>
  <p:notesViewPr>
    <p:cSldViewPr snapToGrid="0" snapToObjects="1">
      <p:cViewPr varScale="1">
        <p:scale>
          <a:sx n="16" d="100"/>
          <a:sy n="16" d="100"/>
        </p:scale>
        <p:origin x="2408" y="3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126D18-16FA-CF91-0665-9184B63F6FA1}"/>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E6EB7B-308C-A954-318F-E8044A099839}"/>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91F68D86-34A6-47F5-ABD1-6C0591573112}" type="datetimeFigureOut">
              <a:rPr lang="en-US" smtClean="0"/>
              <a:t>4/3/2025</a:t>
            </a:fld>
            <a:endParaRPr lang="en-US"/>
          </a:p>
        </p:txBody>
      </p:sp>
      <p:sp>
        <p:nvSpPr>
          <p:cNvPr id="4" name="Footer Placeholder 3">
            <a:extLst>
              <a:ext uri="{FF2B5EF4-FFF2-40B4-BE49-F238E27FC236}">
                <a16:creationId xmlns:a16="http://schemas.microsoft.com/office/drawing/2014/main" id="{DE2B3DB1-6DE0-45DA-C1A6-9C56720ADE19}"/>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DBB42C-27C3-935E-6BE4-C6E688FB54DF}"/>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6C461C53-A049-403B-873D-2689152AF4D5}" type="slidenum">
              <a:rPr lang="en-US" smtClean="0"/>
              <a:t>‹#›</a:t>
            </a:fld>
            <a:endParaRPr lang="en-US"/>
          </a:p>
        </p:txBody>
      </p:sp>
    </p:spTree>
    <p:extLst>
      <p:ext uri="{BB962C8B-B14F-4D97-AF65-F5344CB8AC3E}">
        <p14:creationId xmlns:p14="http://schemas.microsoft.com/office/powerpoint/2010/main" val="1112161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32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439854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46ECF3-A2BA-49EA-C002-8A7910DEB98A}"/>
              </a:ext>
            </a:extLst>
          </p:cNvPr>
          <p:cNvSpPr txBox="1"/>
          <p:nvPr/>
        </p:nvSpPr>
        <p:spPr>
          <a:xfrm>
            <a:off x="1892300" y="649069"/>
            <a:ext cx="11379200" cy="4154984"/>
          </a:xfrm>
          <a:prstGeom prst="rect">
            <a:avLst/>
          </a:prstGeom>
          <a:noFill/>
        </p:spPr>
        <p:txBody>
          <a:bodyPr wrap="square" rtlCol="0">
            <a:spAutoFit/>
          </a:bodyPr>
          <a:lstStyle/>
          <a:p>
            <a:r>
              <a:rPr lang="en-US" sz="3600" b="1" u="sng" dirty="0">
                <a:highlight>
                  <a:srgbClr val="FFFF00"/>
                </a:highlight>
              </a:rPr>
              <a:t>TASK 1:</a:t>
            </a:r>
            <a:r>
              <a:rPr lang="en-US" sz="3600" b="1" u="sng" dirty="0"/>
              <a:t> </a:t>
            </a:r>
            <a:r>
              <a:rPr lang="en-US" sz="3600" b="1" dirty="0">
                <a:solidFill>
                  <a:schemeClr val="accent4">
                    <a:lumMod val="60000"/>
                    <a:lumOff val="40000"/>
                  </a:schemeClr>
                </a:solidFill>
                <a:latin typeface="Nunito Semi Bold" pitchFamily="34" charset="0"/>
                <a:ea typeface="Nunito Semi Bold" pitchFamily="34" charset="-122"/>
                <a:cs typeface="Nunito Semi Bold" pitchFamily="34" charset="-120"/>
              </a:rPr>
              <a:t>MOBILE APPLICATIONS DEVELOPMENT PROCESS</a:t>
            </a:r>
          </a:p>
          <a:p>
            <a:pPr algn="ctr"/>
            <a:r>
              <a:rPr lang="en-US" sz="4000">
                <a:solidFill>
                  <a:schemeClr val="accent4">
                    <a:lumMod val="40000"/>
                    <a:lumOff val="60000"/>
                  </a:schemeClr>
                </a:solidFill>
                <a:latin typeface="MS Gothic" panose="020B0609070205080204" pitchFamily="49" charset="-128"/>
                <a:ea typeface="MS Gothic" panose="020B0609070205080204" pitchFamily="49" charset="-128"/>
              </a:rPr>
              <a:t>PRESENTED BY GROUP 1</a:t>
            </a:r>
            <a:endParaRPr lang="en-US" sz="4000" dirty="0">
              <a:solidFill>
                <a:schemeClr val="accent4">
                  <a:lumMod val="40000"/>
                  <a:lumOff val="60000"/>
                </a:schemeClr>
              </a:solidFill>
              <a:latin typeface="MS Gothic" panose="020B0609070205080204" pitchFamily="49" charset="-128"/>
              <a:ea typeface="MS Gothic" panose="020B0609070205080204" pitchFamily="49" charset="-128"/>
            </a:endParaRPr>
          </a:p>
          <a:p>
            <a:pPr algn="ctr"/>
            <a:endParaRPr lang="en-US" sz="4000" dirty="0">
              <a:solidFill>
                <a:schemeClr val="accent4">
                  <a:lumMod val="40000"/>
                  <a:lumOff val="60000"/>
                </a:schemeClr>
              </a:solidFill>
              <a:latin typeface="MS Gothic" panose="020B0609070205080204" pitchFamily="49" charset="-128"/>
              <a:ea typeface="MS Gothic" panose="020B0609070205080204" pitchFamily="49" charset="-128"/>
            </a:endParaRPr>
          </a:p>
          <a:p>
            <a:pPr marL="457200" indent="-457200">
              <a:buFont typeface="Wingdings" panose="05000000000000000000" pitchFamily="2" charset="2"/>
              <a:buChar char="Ø"/>
            </a:pPr>
            <a:r>
              <a:rPr lang="en-US" sz="2800" dirty="0">
                <a:solidFill>
                  <a:schemeClr val="accent4">
                    <a:lumMod val="60000"/>
                    <a:lumOff val="40000"/>
                  </a:schemeClr>
                </a:solidFill>
                <a:latin typeface="Nunito Semi Bold" pitchFamily="34" charset="0"/>
              </a:rPr>
              <a:t>EBAN BORIS MANYO(SENG22SE06)</a:t>
            </a:r>
          </a:p>
          <a:p>
            <a:pPr marL="457200" indent="-457200">
              <a:buFont typeface="Wingdings" panose="05000000000000000000" pitchFamily="2" charset="2"/>
              <a:buChar char="Ø"/>
            </a:pPr>
            <a:r>
              <a:rPr lang="en-US" sz="2800" dirty="0">
                <a:solidFill>
                  <a:schemeClr val="accent4">
                    <a:lumMod val="60000"/>
                    <a:lumOff val="40000"/>
                  </a:schemeClr>
                </a:solidFill>
                <a:latin typeface="Nunito Semi Bold" pitchFamily="34" charset="0"/>
              </a:rPr>
              <a:t>AKWUNG GABRIELSENG22TE001)</a:t>
            </a:r>
          </a:p>
          <a:p>
            <a:pPr marL="457200" indent="-457200">
              <a:buFont typeface="Wingdings" panose="05000000000000000000" pitchFamily="2" charset="2"/>
              <a:buChar char="Ø"/>
            </a:pPr>
            <a:r>
              <a:rPr lang="en-US" sz="2800" dirty="0">
                <a:solidFill>
                  <a:schemeClr val="accent4">
                    <a:lumMod val="60000"/>
                    <a:lumOff val="40000"/>
                  </a:schemeClr>
                </a:solidFill>
                <a:latin typeface="Nunito Semi Bold" pitchFamily="34" charset="0"/>
              </a:rPr>
              <a:t>NYENTY OBI RAMSON(SENG22SE08)</a:t>
            </a:r>
          </a:p>
          <a:p>
            <a:pPr marL="457200" indent="-457200">
              <a:buFont typeface="Wingdings" panose="05000000000000000000" pitchFamily="2" charset="2"/>
              <a:buChar char="Ø"/>
            </a:pPr>
            <a:r>
              <a:rPr lang="en-US" sz="2800" dirty="0">
                <a:solidFill>
                  <a:schemeClr val="accent4">
                    <a:lumMod val="60000"/>
                    <a:lumOff val="40000"/>
                  </a:schemeClr>
                </a:solidFill>
                <a:latin typeface="Nunito Semi Bold" pitchFamily="34" charset="0"/>
              </a:rPr>
              <a:t>IKOME M.B JOHNSON( SENG22SE007)</a:t>
            </a:r>
            <a:endParaRPr lang="en-US" sz="2800" dirty="0">
              <a:solidFill>
                <a:schemeClr val="accent4">
                  <a:lumMod val="60000"/>
                  <a:lumOff val="40000"/>
                </a:schemeClr>
              </a:solidFill>
            </a:endParaRPr>
          </a:p>
        </p:txBody>
      </p:sp>
      <p:sp>
        <p:nvSpPr>
          <p:cNvPr id="3" name="TextBox 2">
            <a:extLst>
              <a:ext uri="{FF2B5EF4-FFF2-40B4-BE49-F238E27FC236}">
                <a16:creationId xmlns:a16="http://schemas.microsoft.com/office/drawing/2014/main" id="{B9A99BEC-B2A3-ED0A-1E3A-A4341CAB6488}"/>
              </a:ext>
            </a:extLst>
          </p:cNvPr>
          <p:cNvSpPr txBox="1"/>
          <p:nvPr/>
        </p:nvSpPr>
        <p:spPr>
          <a:xfrm>
            <a:off x="889000" y="5969000"/>
            <a:ext cx="3594100" cy="1569660"/>
          </a:xfrm>
          <a:prstGeom prst="rect">
            <a:avLst/>
          </a:prstGeom>
          <a:noFill/>
        </p:spPr>
        <p:txBody>
          <a:bodyPr wrap="square" rtlCol="0">
            <a:spAutoFit/>
          </a:bodyPr>
          <a:lstStyle/>
          <a:p>
            <a:r>
              <a:rPr lang="en-US" sz="2400" b="1" u="sng" dirty="0">
                <a:highlight>
                  <a:srgbClr val="FFFF00"/>
                </a:highlight>
              </a:rPr>
              <a:t>COURSE TITLE</a:t>
            </a:r>
            <a:r>
              <a:rPr lang="en-US" sz="2400" dirty="0"/>
              <a:t>: </a:t>
            </a:r>
            <a:r>
              <a:rPr lang="en-US" sz="2400" b="1" dirty="0">
                <a:solidFill>
                  <a:schemeClr val="accent4">
                    <a:lumMod val="40000"/>
                    <a:lumOff val="60000"/>
                  </a:schemeClr>
                </a:solidFill>
              </a:rPr>
              <a:t>Internet Programming &amp; Mobile Programming</a:t>
            </a:r>
          </a:p>
          <a:p>
            <a:r>
              <a:rPr lang="en-US" sz="2400" dirty="0">
                <a:highlight>
                  <a:srgbClr val="FFFF00"/>
                </a:highlight>
              </a:rPr>
              <a:t>COURSE CODE: </a:t>
            </a:r>
            <a:r>
              <a:rPr lang="en-US" sz="2400" b="1" dirty="0">
                <a:solidFill>
                  <a:schemeClr val="accent4">
                    <a:lumMod val="40000"/>
                    <a:lumOff val="60000"/>
                  </a:schemeClr>
                </a:solidFill>
              </a:rPr>
              <a:t>CEB402</a:t>
            </a:r>
          </a:p>
        </p:txBody>
      </p:sp>
      <p:sp>
        <p:nvSpPr>
          <p:cNvPr id="4" name="TextBox 3">
            <a:extLst>
              <a:ext uri="{FF2B5EF4-FFF2-40B4-BE49-F238E27FC236}">
                <a16:creationId xmlns:a16="http://schemas.microsoft.com/office/drawing/2014/main" id="{8F834C36-437B-1C28-269F-DB9A4BC4048F}"/>
              </a:ext>
            </a:extLst>
          </p:cNvPr>
          <p:cNvSpPr txBox="1"/>
          <p:nvPr/>
        </p:nvSpPr>
        <p:spPr>
          <a:xfrm>
            <a:off x="8477252" y="5969000"/>
            <a:ext cx="3340100" cy="132343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rgbClr val="FFFF00"/>
                </a:solidFill>
              </a:rPr>
              <a:t>COURSE INSTRUCTOR</a:t>
            </a:r>
            <a:r>
              <a:rPr lang="en-US" sz="2400" dirty="0">
                <a:solidFill>
                  <a:schemeClr val="tx1">
                    <a:lumMod val="95000"/>
                    <a:lumOff val="5000"/>
                  </a:schemeClr>
                </a:solidFill>
              </a:rPr>
              <a:t>: </a:t>
            </a:r>
            <a:r>
              <a:rPr lang="en-US" sz="2800" b="1" dirty="0">
                <a:solidFill>
                  <a:schemeClr val="accent4">
                    <a:lumMod val="40000"/>
                    <a:lumOff val="60000"/>
                  </a:schemeClr>
                </a:solidFill>
              </a:rPr>
              <a:t>DR. VALERY NKEMINI</a:t>
            </a:r>
          </a:p>
        </p:txBody>
      </p:sp>
      <p:sp>
        <p:nvSpPr>
          <p:cNvPr id="5" name="Rectangle 4">
            <a:extLst>
              <a:ext uri="{FF2B5EF4-FFF2-40B4-BE49-F238E27FC236}">
                <a16:creationId xmlns:a16="http://schemas.microsoft.com/office/drawing/2014/main" id="{FA5BF06E-AB0F-4149-58EB-BEE642152DAB}"/>
              </a:ext>
            </a:extLst>
          </p:cNvPr>
          <p:cNvSpPr/>
          <p:nvPr/>
        </p:nvSpPr>
        <p:spPr>
          <a:xfrm>
            <a:off x="12910782" y="7847463"/>
            <a:ext cx="1624084" cy="382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519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314"/>
          </a:xfrm>
          <a:prstGeom prst="rect">
            <a:avLst/>
          </a:prstGeom>
        </p:spPr>
      </p:pic>
      <p:sp>
        <p:nvSpPr>
          <p:cNvPr id="3" name="Text 0"/>
          <p:cNvSpPr/>
          <p:nvPr/>
        </p:nvSpPr>
        <p:spPr>
          <a:xfrm>
            <a:off x="6324838" y="658773"/>
            <a:ext cx="7467124" cy="1330643"/>
          </a:xfrm>
          <a:prstGeom prst="rect">
            <a:avLst/>
          </a:prstGeom>
          <a:noFill/>
          <a:ln/>
        </p:spPr>
        <p:txBody>
          <a:bodyPr wrap="square" lIns="0" tIns="0" rIns="0" bIns="0" rtlCol="0" anchor="t"/>
          <a:lstStyle/>
          <a:p>
            <a:pPr marL="0" indent="0" algn="l">
              <a:lnSpc>
                <a:spcPts val="5200"/>
              </a:lnSpc>
              <a:buNone/>
            </a:pPr>
            <a:r>
              <a:rPr lang="en-US" sz="4150" b="1" dirty="0">
                <a:solidFill>
                  <a:srgbClr val="FFE14D"/>
                </a:solidFill>
                <a:latin typeface="Comfortaa Bold" pitchFamily="34" charset="0"/>
                <a:ea typeface="Comfortaa Bold" pitchFamily="34" charset="-122"/>
                <a:cs typeface="Comfortaa Bold" pitchFamily="34" charset="-120"/>
              </a:rPr>
              <a:t>Mobile App Development Cost Estimation</a:t>
            </a:r>
            <a:endParaRPr lang="en-US" sz="4150" dirty="0"/>
          </a:p>
        </p:txBody>
      </p:sp>
      <p:sp>
        <p:nvSpPr>
          <p:cNvPr id="4" name="Text 1"/>
          <p:cNvSpPr/>
          <p:nvPr/>
        </p:nvSpPr>
        <p:spPr>
          <a:xfrm>
            <a:off x="6324838" y="2468523"/>
            <a:ext cx="3553897" cy="790456"/>
          </a:xfrm>
          <a:prstGeom prst="rect">
            <a:avLst/>
          </a:prstGeom>
          <a:noFill/>
          <a:ln/>
        </p:spPr>
        <p:txBody>
          <a:bodyPr wrap="none" lIns="0" tIns="0" rIns="0" bIns="0" rtlCol="0" anchor="t"/>
          <a:lstStyle/>
          <a:p>
            <a:pPr marL="0" indent="0" algn="ctr">
              <a:lnSpc>
                <a:spcPts val="6200"/>
              </a:lnSpc>
              <a:buNone/>
            </a:pPr>
            <a:r>
              <a:rPr lang="en-US" sz="6200" b="1" dirty="0">
                <a:solidFill>
                  <a:srgbClr val="D7D4CC"/>
                </a:solidFill>
                <a:latin typeface="Comfortaa Bold" pitchFamily="34" charset="0"/>
                <a:ea typeface="Comfortaa Bold" pitchFamily="34" charset="-122"/>
                <a:cs typeface="Comfortaa Bold" pitchFamily="34" charset="-120"/>
              </a:rPr>
              <a:t>$10K-$250K</a:t>
            </a:r>
            <a:endParaRPr lang="en-US" sz="6200" dirty="0"/>
          </a:p>
        </p:txBody>
      </p:sp>
      <p:sp>
        <p:nvSpPr>
          <p:cNvPr id="5" name="Text 2"/>
          <p:cNvSpPr/>
          <p:nvPr/>
        </p:nvSpPr>
        <p:spPr>
          <a:xfrm>
            <a:off x="6770846" y="3558421"/>
            <a:ext cx="2661761" cy="332780"/>
          </a:xfrm>
          <a:prstGeom prst="rect">
            <a:avLst/>
          </a:prstGeom>
          <a:noFill/>
          <a:ln/>
        </p:spPr>
        <p:txBody>
          <a:bodyPr wrap="none" lIns="0" tIns="0" rIns="0" bIns="0" rtlCol="0" anchor="t"/>
          <a:lstStyle/>
          <a:p>
            <a:pPr marL="0" indent="0" algn="ctr">
              <a:lnSpc>
                <a:spcPts val="2600"/>
              </a:lnSpc>
              <a:buNone/>
            </a:pPr>
            <a:r>
              <a:rPr lang="en-US" sz="2050" b="1" dirty="0">
                <a:solidFill>
                  <a:srgbClr val="D7D4CC"/>
                </a:solidFill>
                <a:latin typeface="Comfortaa Bold" pitchFamily="34" charset="0"/>
                <a:ea typeface="Comfortaa Bold" pitchFamily="34" charset="-122"/>
                <a:cs typeface="Comfortaa Bold" pitchFamily="34" charset="-120"/>
              </a:rPr>
              <a:t>Typical Range</a:t>
            </a:r>
            <a:endParaRPr lang="en-US" sz="2050" dirty="0"/>
          </a:p>
        </p:txBody>
      </p:sp>
      <p:sp>
        <p:nvSpPr>
          <p:cNvPr id="6" name="Text 3"/>
          <p:cNvSpPr/>
          <p:nvPr/>
        </p:nvSpPr>
        <p:spPr>
          <a:xfrm>
            <a:off x="10238065" y="2468523"/>
            <a:ext cx="3553897" cy="790456"/>
          </a:xfrm>
          <a:prstGeom prst="rect">
            <a:avLst/>
          </a:prstGeom>
          <a:noFill/>
          <a:ln/>
        </p:spPr>
        <p:txBody>
          <a:bodyPr wrap="none" lIns="0" tIns="0" rIns="0" bIns="0" rtlCol="0" anchor="t"/>
          <a:lstStyle/>
          <a:p>
            <a:pPr marL="0" indent="0" algn="ctr">
              <a:lnSpc>
                <a:spcPts val="6200"/>
              </a:lnSpc>
              <a:buNone/>
            </a:pPr>
            <a:r>
              <a:rPr lang="en-US" sz="6200" b="1" dirty="0">
                <a:solidFill>
                  <a:srgbClr val="D7D4CC"/>
                </a:solidFill>
                <a:latin typeface="Comfortaa Bold" pitchFamily="34" charset="0"/>
                <a:ea typeface="Comfortaa Bold" pitchFamily="34" charset="-122"/>
                <a:cs typeface="Comfortaa Bold" pitchFamily="34" charset="-120"/>
              </a:rPr>
              <a:t>High</a:t>
            </a:r>
            <a:endParaRPr lang="en-US" sz="6200" dirty="0"/>
          </a:p>
        </p:txBody>
      </p:sp>
      <p:sp>
        <p:nvSpPr>
          <p:cNvPr id="7" name="Text 4"/>
          <p:cNvSpPr/>
          <p:nvPr/>
        </p:nvSpPr>
        <p:spPr>
          <a:xfrm>
            <a:off x="10684073" y="3558421"/>
            <a:ext cx="2661761" cy="332780"/>
          </a:xfrm>
          <a:prstGeom prst="rect">
            <a:avLst/>
          </a:prstGeom>
          <a:noFill/>
          <a:ln/>
        </p:spPr>
        <p:txBody>
          <a:bodyPr wrap="none" lIns="0" tIns="0" rIns="0" bIns="0" rtlCol="0" anchor="t"/>
          <a:lstStyle/>
          <a:p>
            <a:pPr marL="0" indent="0" algn="ctr">
              <a:lnSpc>
                <a:spcPts val="2600"/>
              </a:lnSpc>
              <a:buNone/>
            </a:pPr>
            <a:r>
              <a:rPr lang="en-US" sz="2050" b="1" dirty="0">
                <a:solidFill>
                  <a:srgbClr val="D7D4CC"/>
                </a:solidFill>
                <a:latin typeface="Comfortaa Bold" pitchFamily="34" charset="0"/>
                <a:ea typeface="Comfortaa Bold" pitchFamily="34" charset="-122"/>
                <a:cs typeface="Comfortaa Bold" pitchFamily="34" charset="-120"/>
              </a:rPr>
              <a:t>Complexity</a:t>
            </a:r>
            <a:endParaRPr lang="en-US" sz="2050" dirty="0"/>
          </a:p>
        </p:txBody>
      </p:sp>
      <p:sp>
        <p:nvSpPr>
          <p:cNvPr id="8" name="Text 5"/>
          <p:cNvSpPr/>
          <p:nvPr/>
        </p:nvSpPr>
        <p:spPr>
          <a:xfrm>
            <a:off x="8281392" y="4729639"/>
            <a:ext cx="3553897" cy="790456"/>
          </a:xfrm>
          <a:prstGeom prst="rect">
            <a:avLst/>
          </a:prstGeom>
          <a:noFill/>
          <a:ln/>
        </p:spPr>
        <p:txBody>
          <a:bodyPr wrap="none" lIns="0" tIns="0" rIns="0" bIns="0" rtlCol="0" anchor="t"/>
          <a:lstStyle/>
          <a:p>
            <a:pPr marL="0" indent="0" algn="ctr">
              <a:lnSpc>
                <a:spcPts val="6200"/>
              </a:lnSpc>
              <a:buNone/>
            </a:pPr>
            <a:r>
              <a:rPr lang="en-US" sz="6200" b="1" dirty="0">
                <a:solidFill>
                  <a:srgbClr val="D7D4CC"/>
                </a:solidFill>
                <a:latin typeface="Comfortaa Bold" pitchFamily="34" charset="0"/>
                <a:ea typeface="Comfortaa Bold" pitchFamily="34" charset="-122"/>
                <a:cs typeface="Comfortaa Bold" pitchFamily="34" charset="-120"/>
              </a:rPr>
              <a:t>Varied</a:t>
            </a:r>
            <a:endParaRPr lang="en-US" sz="6200" dirty="0"/>
          </a:p>
        </p:txBody>
      </p:sp>
      <p:sp>
        <p:nvSpPr>
          <p:cNvPr id="9" name="Text 6"/>
          <p:cNvSpPr/>
          <p:nvPr/>
        </p:nvSpPr>
        <p:spPr>
          <a:xfrm>
            <a:off x="8727400" y="5819537"/>
            <a:ext cx="2661761" cy="332780"/>
          </a:xfrm>
          <a:prstGeom prst="rect">
            <a:avLst/>
          </a:prstGeom>
          <a:noFill/>
          <a:ln/>
        </p:spPr>
        <p:txBody>
          <a:bodyPr wrap="none" lIns="0" tIns="0" rIns="0" bIns="0" rtlCol="0" anchor="t"/>
          <a:lstStyle/>
          <a:p>
            <a:pPr marL="0" indent="0" algn="ctr">
              <a:lnSpc>
                <a:spcPts val="2600"/>
              </a:lnSpc>
              <a:buNone/>
            </a:pPr>
            <a:r>
              <a:rPr lang="en-US" sz="2050" b="1" dirty="0">
                <a:solidFill>
                  <a:srgbClr val="D7D4CC"/>
                </a:solidFill>
                <a:latin typeface="Comfortaa Bold" pitchFamily="34" charset="0"/>
                <a:ea typeface="Comfortaa Bold" pitchFamily="34" charset="-122"/>
                <a:cs typeface="Comfortaa Bold" pitchFamily="34" charset="-120"/>
              </a:rPr>
              <a:t>Design</a:t>
            </a:r>
            <a:endParaRPr lang="en-US" sz="2050" dirty="0"/>
          </a:p>
        </p:txBody>
      </p:sp>
      <p:sp>
        <p:nvSpPr>
          <p:cNvPr id="10" name="Text 7"/>
          <p:cNvSpPr/>
          <p:nvPr/>
        </p:nvSpPr>
        <p:spPr>
          <a:xfrm>
            <a:off x="6324838" y="6421755"/>
            <a:ext cx="7467124" cy="1149787"/>
          </a:xfrm>
          <a:prstGeom prst="rect">
            <a:avLst/>
          </a:prstGeom>
          <a:noFill/>
          <a:ln/>
        </p:spPr>
        <p:txBody>
          <a:bodyPr wrap="square" lIns="0" tIns="0" rIns="0" bIns="0" rtlCol="0" anchor="t"/>
          <a:lstStyle/>
          <a:p>
            <a:pPr marL="0" indent="0" algn="l">
              <a:lnSpc>
                <a:spcPts val="3000"/>
              </a:lnSpc>
              <a:buNone/>
            </a:pPr>
            <a:r>
              <a:rPr lang="en-US" sz="1850" dirty="0">
                <a:solidFill>
                  <a:srgbClr val="D7D4CC"/>
                </a:solidFill>
                <a:latin typeface="Raleway Medium" pitchFamily="34" charset="0"/>
                <a:ea typeface="Raleway Medium" pitchFamily="34" charset="-122"/>
                <a:cs typeface="Raleway Medium" pitchFamily="34" charset="-120"/>
              </a:rPr>
              <a:t>Platform, complexity, design, and backend impact costs. The range can vary widely based on project scope. Careful planning and analysis are crucial for accurate estimation.</a:t>
            </a:r>
            <a:endParaRPr lang="en-US" sz="1850" dirty="0"/>
          </a:p>
        </p:txBody>
      </p:sp>
      <p:sp>
        <p:nvSpPr>
          <p:cNvPr id="12" name="Rectangle 11">
            <a:extLst>
              <a:ext uri="{FF2B5EF4-FFF2-40B4-BE49-F238E27FC236}">
                <a16:creationId xmlns:a16="http://schemas.microsoft.com/office/drawing/2014/main" id="{DC3246F7-4397-BC10-C105-1BCF7F982BFE}"/>
              </a:ext>
            </a:extLst>
          </p:cNvPr>
          <p:cNvSpPr/>
          <p:nvPr/>
        </p:nvSpPr>
        <p:spPr>
          <a:xfrm>
            <a:off x="12828896" y="7820167"/>
            <a:ext cx="1801504" cy="409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5883"/>
          </a:xfrm>
          <a:prstGeom prst="rect">
            <a:avLst/>
          </a:prstGeom>
        </p:spPr>
      </p:pic>
      <p:sp>
        <p:nvSpPr>
          <p:cNvPr id="3" name="Text 0"/>
          <p:cNvSpPr/>
          <p:nvPr/>
        </p:nvSpPr>
        <p:spPr>
          <a:xfrm>
            <a:off x="645557" y="2814161"/>
            <a:ext cx="8641794" cy="512326"/>
          </a:xfrm>
          <a:prstGeom prst="rect">
            <a:avLst/>
          </a:prstGeom>
          <a:noFill/>
          <a:ln/>
        </p:spPr>
        <p:txBody>
          <a:bodyPr wrap="none" lIns="0" tIns="0" rIns="0" bIns="0" rtlCol="0" anchor="t"/>
          <a:lstStyle/>
          <a:p>
            <a:pPr marL="0" indent="0" algn="l">
              <a:lnSpc>
                <a:spcPts val="4000"/>
              </a:lnSpc>
              <a:buNone/>
            </a:pPr>
            <a:r>
              <a:rPr lang="en-US" sz="3200" b="1" dirty="0">
                <a:solidFill>
                  <a:srgbClr val="FFE14D"/>
                </a:solidFill>
                <a:latin typeface="Comfortaa Bold" pitchFamily="34" charset="0"/>
                <a:ea typeface="Comfortaa Bold" pitchFamily="34" charset="-122"/>
                <a:cs typeface="Comfortaa Bold" pitchFamily="34" charset="-120"/>
              </a:rPr>
              <a:t>Emerging Trends in Mobile Development</a:t>
            </a:r>
            <a:endParaRPr lang="en-US" sz="3200" dirty="0"/>
          </a:p>
        </p:txBody>
      </p:sp>
      <p:pic>
        <p:nvPicPr>
          <p:cNvPr id="4" name="Image 1" descr="preencoded.png"/>
          <p:cNvPicPr>
            <a:picLocks noChangeAspect="1"/>
          </p:cNvPicPr>
          <p:nvPr/>
        </p:nvPicPr>
        <p:blipFill>
          <a:blip r:embed="rId4"/>
          <a:stretch>
            <a:fillRect/>
          </a:stretch>
        </p:blipFill>
        <p:spPr>
          <a:xfrm>
            <a:off x="645557" y="3603188"/>
            <a:ext cx="922258" cy="1106805"/>
          </a:xfrm>
          <a:prstGeom prst="rect">
            <a:avLst/>
          </a:prstGeom>
        </p:spPr>
      </p:pic>
      <p:sp>
        <p:nvSpPr>
          <p:cNvPr id="5" name="Text 1"/>
          <p:cNvSpPr/>
          <p:nvPr/>
        </p:nvSpPr>
        <p:spPr>
          <a:xfrm>
            <a:off x="1844516" y="3787616"/>
            <a:ext cx="2049661" cy="256223"/>
          </a:xfrm>
          <a:prstGeom prst="rect">
            <a:avLst/>
          </a:prstGeom>
          <a:noFill/>
          <a:ln/>
        </p:spPr>
        <p:txBody>
          <a:bodyPr wrap="none" lIns="0" tIns="0" rIns="0" bIns="0" rtlCol="0" anchor="t"/>
          <a:lstStyle/>
          <a:p>
            <a:pPr marL="0" indent="0" algn="l">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AI Integration</a:t>
            </a:r>
            <a:endParaRPr lang="en-US" sz="1600" dirty="0"/>
          </a:p>
        </p:txBody>
      </p:sp>
      <p:pic>
        <p:nvPicPr>
          <p:cNvPr id="6" name="Image 2" descr="preencoded.png"/>
          <p:cNvPicPr>
            <a:picLocks noChangeAspect="1"/>
          </p:cNvPicPr>
          <p:nvPr/>
        </p:nvPicPr>
        <p:blipFill>
          <a:blip r:embed="rId5"/>
          <a:stretch>
            <a:fillRect/>
          </a:stretch>
        </p:blipFill>
        <p:spPr>
          <a:xfrm>
            <a:off x="645557" y="4709993"/>
            <a:ext cx="922258" cy="1106805"/>
          </a:xfrm>
          <a:prstGeom prst="rect">
            <a:avLst/>
          </a:prstGeom>
        </p:spPr>
      </p:pic>
      <p:sp>
        <p:nvSpPr>
          <p:cNvPr id="7" name="Text 2"/>
          <p:cNvSpPr/>
          <p:nvPr/>
        </p:nvSpPr>
        <p:spPr>
          <a:xfrm>
            <a:off x="1844516" y="4894421"/>
            <a:ext cx="2049661" cy="256223"/>
          </a:xfrm>
          <a:prstGeom prst="rect">
            <a:avLst/>
          </a:prstGeom>
          <a:noFill/>
          <a:ln/>
        </p:spPr>
        <p:txBody>
          <a:bodyPr wrap="none" lIns="0" tIns="0" rIns="0" bIns="0" rtlCol="0" anchor="t"/>
          <a:lstStyle/>
          <a:p>
            <a:pPr marL="0" indent="0" algn="l">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AR Features</a:t>
            </a:r>
            <a:endParaRPr lang="en-US" sz="1600" dirty="0"/>
          </a:p>
        </p:txBody>
      </p:sp>
      <p:pic>
        <p:nvPicPr>
          <p:cNvPr id="8" name="Image 3" descr="preencoded.png"/>
          <p:cNvPicPr>
            <a:picLocks noChangeAspect="1"/>
          </p:cNvPicPr>
          <p:nvPr/>
        </p:nvPicPr>
        <p:blipFill>
          <a:blip r:embed="rId6"/>
          <a:stretch>
            <a:fillRect/>
          </a:stretch>
        </p:blipFill>
        <p:spPr>
          <a:xfrm>
            <a:off x="645557" y="5816798"/>
            <a:ext cx="922258" cy="1106805"/>
          </a:xfrm>
          <a:prstGeom prst="rect">
            <a:avLst/>
          </a:prstGeom>
        </p:spPr>
      </p:pic>
      <p:sp>
        <p:nvSpPr>
          <p:cNvPr id="9" name="Text 3"/>
          <p:cNvSpPr/>
          <p:nvPr/>
        </p:nvSpPr>
        <p:spPr>
          <a:xfrm>
            <a:off x="1844516" y="6001226"/>
            <a:ext cx="2049661" cy="256223"/>
          </a:xfrm>
          <a:prstGeom prst="rect">
            <a:avLst/>
          </a:prstGeom>
          <a:noFill/>
          <a:ln/>
        </p:spPr>
        <p:txBody>
          <a:bodyPr wrap="none" lIns="0" tIns="0" rIns="0" bIns="0" rtlCol="0" anchor="t"/>
          <a:lstStyle/>
          <a:p>
            <a:pPr marL="0" indent="0" algn="l">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IoT Connectivity</a:t>
            </a:r>
            <a:endParaRPr lang="en-US" sz="1600" dirty="0"/>
          </a:p>
        </p:txBody>
      </p:sp>
      <p:sp>
        <p:nvSpPr>
          <p:cNvPr id="10" name="Text 4"/>
          <p:cNvSpPr/>
          <p:nvPr/>
        </p:nvSpPr>
        <p:spPr>
          <a:xfrm>
            <a:off x="645557" y="7131129"/>
            <a:ext cx="13339286" cy="590074"/>
          </a:xfrm>
          <a:prstGeom prst="rect">
            <a:avLst/>
          </a:prstGeom>
          <a:noFill/>
          <a:ln/>
        </p:spPr>
        <p:txBody>
          <a:bodyPr wrap="square" lIns="0" tIns="0" rIns="0" bIns="0" rtlCol="0" anchor="t"/>
          <a:lstStyle/>
          <a:p>
            <a:pPr marL="0" indent="0" algn="l">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AI enhances app intelligence. AR offers immersive experiences. IoT connectivity expands functionality. Security protocols are critical. Performance optimization improves user satisfaction.</a:t>
            </a:r>
            <a:endParaRPr lang="en-US" sz="1450" dirty="0"/>
          </a:p>
        </p:txBody>
      </p:sp>
      <p:sp>
        <p:nvSpPr>
          <p:cNvPr id="11" name="Rectangle 10">
            <a:extLst>
              <a:ext uri="{FF2B5EF4-FFF2-40B4-BE49-F238E27FC236}">
                <a16:creationId xmlns:a16="http://schemas.microsoft.com/office/drawing/2014/main" id="{788B3449-49C8-4AAF-0738-8214A706A19A}"/>
              </a:ext>
            </a:extLst>
          </p:cNvPr>
          <p:cNvSpPr/>
          <p:nvPr/>
        </p:nvSpPr>
        <p:spPr>
          <a:xfrm>
            <a:off x="12869839" y="7721203"/>
            <a:ext cx="1760561" cy="508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453759"/>
            <a:ext cx="7415927" cy="1371600"/>
          </a:xfrm>
          <a:prstGeom prst="rect">
            <a:avLst/>
          </a:prstGeom>
          <a:noFill/>
          <a:ln/>
        </p:spPr>
        <p:txBody>
          <a:bodyPr wrap="squar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Future of Mobile Applications</a:t>
            </a:r>
            <a:endParaRPr lang="en-US" sz="4300" dirty="0"/>
          </a:p>
        </p:txBody>
      </p:sp>
      <p:sp>
        <p:nvSpPr>
          <p:cNvPr id="4" name="Text 1"/>
          <p:cNvSpPr/>
          <p:nvPr/>
        </p:nvSpPr>
        <p:spPr>
          <a:xfrm>
            <a:off x="6350437" y="4195643"/>
            <a:ext cx="7415927" cy="158019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The mobile app market will grow at 7.84% annually. User experience remains key. Privacy and security are paramount. Continuous innovation drives the future. Staying ahead requires adaptability and foresight.</a:t>
            </a:r>
            <a:endParaRPr lang="en-US" sz="1900" dirty="0"/>
          </a:p>
        </p:txBody>
      </p:sp>
      <p:sp>
        <p:nvSpPr>
          <p:cNvPr id="5" name="Rectangle 4">
            <a:extLst>
              <a:ext uri="{FF2B5EF4-FFF2-40B4-BE49-F238E27FC236}">
                <a16:creationId xmlns:a16="http://schemas.microsoft.com/office/drawing/2014/main" id="{856B53BD-662C-B713-6788-E77AC991E823}"/>
              </a:ext>
            </a:extLst>
          </p:cNvPr>
          <p:cNvSpPr/>
          <p:nvPr/>
        </p:nvSpPr>
        <p:spPr>
          <a:xfrm>
            <a:off x="12938078" y="7779224"/>
            <a:ext cx="1692322" cy="450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21218"/>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00"/>
                </a:solidFill>
                <a:latin typeface="Nunito Semi Bold" pitchFamily="34" charset="0"/>
                <a:ea typeface="Nunito Semi Bold" pitchFamily="34" charset="-122"/>
                <a:cs typeface="Nunito Semi Bold" pitchFamily="34" charset="-120"/>
              </a:rPr>
              <a:t>Mobile Applications: A Comprehensive Overview</a:t>
            </a:r>
            <a:endParaRPr lang="en-US" sz="4400" dirty="0">
              <a:solidFill>
                <a:srgbClr val="FFFF00"/>
              </a:solidFill>
            </a:endParaRPr>
          </a:p>
        </p:txBody>
      </p:sp>
      <p:sp>
        <p:nvSpPr>
          <p:cNvPr id="4" name="Text 1"/>
          <p:cNvSpPr/>
          <p:nvPr/>
        </p:nvSpPr>
        <p:spPr>
          <a:xfrm>
            <a:off x="6324124" y="3888224"/>
            <a:ext cx="7468553" cy="1532096"/>
          </a:xfrm>
          <a:prstGeom prst="rect">
            <a:avLst/>
          </a:prstGeom>
          <a:noFill/>
          <a:ln/>
        </p:spPr>
        <p:txBody>
          <a:bodyPr wrap="square" lIns="0" tIns="0" rIns="0" bIns="0" rtlCol="0" anchor="t"/>
          <a:lstStyle/>
          <a:p>
            <a:pPr marL="0" indent="0" algn="l">
              <a:lnSpc>
                <a:spcPts val="3000"/>
              </a:lnSpc>
              <a:buNone/>
            </a:pPr>
            <a:r>
              <a:rPr lang="en-US" sz="2400" dirty="0">
                <a:solidFill>
                  <a:schemeClr val="accent4">
                    <a:lumMod val="60000"/>
                    <a:lumOff val="40000"/>
                  </a:schemeClr>
                </a:solidFill>
                <a:latin typeface="PT Sans" pitchFamily="34" charset="0"/>
                <a:ea typeface="PT Sans" pitchFamily="34" charset="-122"/>
                <a:cs typeface="PT Sans" pitchFamily="34" charset="-120"/>
              </a:rPr>
              <a:t>The mobile app market is booming, valued at $208.8B in 2024. There are 255 billion mobile app downloads worldwide. This is due to 6.3 billion smartphone users globally. These apps are essential to modern life. From entertainment to productivity, apps connect the world.</a:t>
            </a:r>
            <a:endParaRPr lang="en-US" sz="2400" dirty="0">
              <a:solidFill>
                <a:schemeClr val="accent4">
                  <a:lumMod val="60000"/>
                  <a:lumOff val="40000"/>
                </a:schemeClr>
              </a:solidFill>
            </a:endParaRPr>
          </a:p>
        </p:txBody>
      </p:sp>
      <p:sp>
        <p:nvSpPr>
          <p:cNvPr id="6" name="Text 3"/>
          <p:cNvSpPr/>
          <p:nvPr/>
        </p:nvSpPr>
        <p:spPr>
          <a:xfrm>
            <a:off x="6487120" y="5850017"/>
            <a:ext cx="56793"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PT Sans Medium" pitchFamily="34" charset="0"/>
                <a:ea typeface="PT Sans Medium" pitchFamily="34" charset="-122"/>
                <a:cs typeface="PT Sans Medium" pitchFamily="34" charset="-120"/>
              </a:rPr>
              <a:t>ij</a:t>
            </a:r>
            <a:endParaRPr lang="en-US" sz="750" dirty="0"/>
          </a:p>
        </p:txBody>
      </p:sp>
      <p:sp>
        <p:nvSpPr>
          <p:cNvPr id="7" name="Text 4"/>
          <p:cNvSpPr/>
          <p:nvPr/>
        </p:nvSpPr>
        <p:spPr>
          <a:xfrm>
            <a:off x="6826687" y="5689521"/>
            <a:ext cx="2233970" cy="418862"/>
          </a:xfrm>
          <a:prstGeom prst="rect">
            <a:avLst/>
          </a:prstGeom>
          <a:noFill/>
          <a:ln/>
        </p:spPr>
        <p:txBody>
          <a:bodyPr wrap="none" lIns="0" tIns="0" rIns="0" bIns="0" rtlCol="0" anchor="t"/>
          <a:lstStyle/>
          <a:p>
            <a:pPr marL="0" indent="0" algn="l">
              <a:lnSpc>
                <a:spcPts val="3250"/>
              </a:lnSpc>
              <a:buNone/>
            </a:pPr>
            <a:endParaRPr lang="en-US" sz="2350" dirty="0"/>
          </a:p>
        </p:txBody>
      </p:sp>
      <p:sp>
        <p:nvSpPr>
          <p:cNvPr id="8" name="Rectangle 7">
            <a:extLst>
              <a:ext uri="{FF2B5EF4-FFF2-40B4-BE49-F238E27FC236}">
                <a16:creationId xmlns:a16="http://schemas.microsoft.com/office/drawing/2014/main" id="{7666BA7A-6BD3-8133-7877-4532C9F9546D}"/>
              </a:ext>
            </a:extLst>
          </p:cNvPr>
          <p:cNvSpPr/>
          <p:nvPr/>
        </p:nvSpPr>
        <p:spPr>
          <a:xfrm>
            <a:off x="12910782" y="7806519"/>
            <a:ext cx="1719618" cy="423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2489" y="677585"/>
            <a:ext cx="10670024" cy="684371"/>
          </a:xfrm>
          <a:prstGeom prst="rect">
            <a:avLst/>
          </a:prstGeom>
          <a:noFill/>
          <a:ln/>
        </p:spPr>
        <p:txBody>
          <a:bodyPr wrap="none" lIns="0" tIns="0" rIns="0" bIns="0" rtlCol="0" anchor="t"/>
          <a:lstStyle/>
          <a:p>
            <a:pPr marL="0" indent="0" algn="l">
              <a:lnSpc>
                <a:spcPts val="5350"/>
              </a:lnSpc>
              <a:buNone/>
            </a:pPr>
            <a:r>
              <a:rPr lang="en-US" sz="4300" b="1" dirty="0">
                <a:solidFill>
                  <a:srgbClr val="FFE14D"/>
                </a:solidFill>
                <a:latin typeface="Comfortaa Bold" pitchFamily="34" charset="0"/>
                <a:ea typeface="Comfortaa Bold" pitchFamily="34" charset="-122"/>
                <a:cs typeface="Comfortaa Bold" pitchFamily="34" charset="-120"/>
              </a:rPr>
              <a:t>Mobile App Programming Languages</a:t>
            </a:r>
            <a:endParaRPr lang="en-US" sz="4300" dirty="0"/>
          </a:p>
        </p:txBody>
      </p:sp>
      <p:pic>
        <p:nvPicPr>
          <p:cNvPr id="3" name="Image 0" descr="preencoded.png"/>
          <p:cNvPicPr>
            <a:picLocks noChangeAspect="1"/>
          </p:cNvPicPr>
          <p:nvPr/>
        </p:nvPicPr>
        <p:blipFill>
          <a:blip r:embed="rId3"/>
          <a:stretch>
            <a:fillRect/>
          </a:stretch>
        </p:blipFill>
        <p:spPr>
          <a:xfrm>
            <a:off x="862489" y="2008703"/>
            <a:ext cx="6152078" cy="4209217"/>
          </a:xfrm>
          <a:prstGeom prst="rect">
            <a:avLst/>
          </a:prstGeom>
        </p:spPr>
      </p:pic>
      <p:sp>
        <p:nvSpPr>
          <p:cNvPr id="4" name="Text 1"/>
          <p:cNvSpPr/>
          <p:nvPr/>
        </p:nvSpPr>
        <p:spPr>
          <a:xfrm>
            <a:off x="7623453" y="1977866"/>
            <a:ext cx="2738080" cy="342305"/>
          </a:xfrm>
          <a:prstGeom prst="rect">
            <a:avLst/>
          </a:prstGeom>
          <a:noFill/>
          <a:ln/>
        </p:spPr>
        <p:txBody>
          <a:bodyPr wrap="none" lIns="0" tIns="0" rIns="0" bIns="0" rtlCol="0" anchor="t"/>
          <a:lstStyle/>
          <a:p>
            <a:pPr marL="0" indent="0" algn="l">
              <a:lnSpc>
                <a:spcPts val="2650"/>
              </a:lnSpc>
              <a:buNone/>
            </a:pPr>
            <a:r>
              <a:rPr lang="en-US" sz="2150" b="1" dirty="0">
                <a:solidFill>
                  <a:srgbClr val="FFE14D"/>
                </a:solidFill>
                <a:latin typeface="Comfortaa Bold" pitchFamily="34" charset="0"/>
                <a:ea typeface="Comfortaa Bold" pitchFamily="34" charset="-122"/>
                <a:cs typeface="Comfortaa Bold" pitchFamily="34" charset="-120"/>
              </a:rPr>
              <a:t>Native Languages</a:t>
            </a:r>
            <a:endParaRPr lang="en-US" sz="2150" dirty="0"/>
          </a:p>
        </p:txBody>
      </p:sp>
      <p:sp>
        <p:nvSpPr>
          <p:cNvPr id="5" name="Text 2"/>
          <p:cNvSpPr/>
          <p:nvPr/>
        </p:nvSpPr>
        <p:spPr>
          <a:xfrm>
            <a:off x="7623453" y="2566511"/>
            <a:ext cx="6152078" cy="394335"/>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iOS: Swift, Objective-C</a:t>
            </a:r>
            <a:endParaRPr lang="en-US" sz="1900" dirty="0"/>
          </a:p>
        </p:txBody>
      </p:sp>
      <p:sp>
        <p:nvSpPr>
          <p:cNvPr id="6" name="Text 3"/>
          <p:cNvSpPr/>
          <p:nvPr/>
        </p:nvSpPr>
        <p:spPr>
          <a:xfrm>
            <a:off x="7623453" y="3047048"/>
            <a:ext cx="6152078" cy="394335"/>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Android: Kotlin, Java</a:t>
            </a:r>
            <a:endParaRPr lang="en-US" sz="1900" dirty="0"/>
          </a:p>
        </p:txBody>
      </p:sp>
      <p:sp>
        <p:nvSpPr>
          <p:cNvPr id="7" name="Text 4"/>
          <p:cNvSpPr/>
          <p:nvPr/>
        </p:nvSpPr>
        <p:spPr>
          <a:xfrm>
            <a:off x="7623453" y="3687723"/>
            <a:ext cx="3819287" cy="342305"/>
          </a:xfrm>
          <a:prstGeom prst="rect">
            <a:avLst/>
          </a:prstGeom>
          <a:noFill/>
          <a:ln/>
        </p:spPr>
        <p:txBody>
          <a:bodyPr wrap="none" lIns="0" tIns="0" rIns="0" bIns="0" rtlCol="0" anchor="t"/>
          <a:lstStyle/>
          <a:p>
            <a:pPr marL="0" indent="0" algn="l">
              <a:lnSpc>
                <a:spcPts val="2650"/>
              </a:lnSpc>
              <a:buNone/>
            </a:pPr>
            <a:r>
              <a:rPr lang="en-US" sz="2150" b="1" dirty="0">
                <a:solidFill>
                  <a:srgbClr val="FFE14D"/>
                </a:solidFill>
                <a:latin typeface="Comfortaa Bold" pitchFamily="34" charset="0"/>
                <a:ea typeface="Comfortaa Bold" pitchFamily="34" charset="-122"/>
                <a:cs typeface="Comfortaa Bold" pitchFamily="34" charset="-120"/>
              </a:rPr>
              <a:t>Cross-Platform Languages</a:t>
            </a:r>
            <a:endParaRPr lang="en-US" sz="2150" dirty="0"/>
          </a:p>
        </p:txBody>
      </p:sp>
      <p:sp>
        <p:nvSpPr>
          <p:cNvPr id="8" name="Text 5"/>
          <p:cNvSpPr/>
          <p:nvPr/>
        </p:nvSpPr>
        <p:spPr>
          <a:xfrm>
            <a:off x="7623453" y="4276368"/>
            <a:ext cx="6152078" cy="394335"/>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JavaScript</a:t>
            </a:r>
            <a:endParaRPr lang="en-US" sz="1900" dirty="0"/>
          </a:p>
        </p:txBody>
      </p:sp>
      <p:sp>
        <p:nvSpPr>
          <p:cNvPr id="9" name="Text 6"/>
          <p:cNvSpPr/>
          <p:nvPr/>
        </p:nvSpPr>
        <p:spPr>
          <a:xfrm>
            <a:off x="7623453" y="4756904"/>
            <a:ext cx="6152078" cy="394335"/>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Dart</a:t>
            </a:r>
            <a:endParaRPr lang="en-US" sz="1900" dirty="0"/>
          </a:p>
        </p:txBody>
      </p:sp>
      <p:sp>
        <p:nvSpPr>
          <p:cNvPr id="10" name="Text 7"/>
          <p:cNvSpPr/>
          <p:nvPr/>
        </p:nvSpPr>
        <p:spPr>
          <a:xfrm>
            <a:off x="7623453" y="5237440"/>
            <a:ext cx="6152078" cy="394335"/>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C#</a:t>
            </a:r>
            <a:endParaRPr lang="en-US" sz="1900" dirty="0"/>
          </a:p>
        </p:txBody>
      </p:sp>
      <p:sp>
        <p:nvSpPr>
          <p:cNvPr id="11" name="Text 8"/>
          <p:cNvSpPr/>
          <p:nvPr/>
        </p:nvSpPr>
        <p:spPr>
          <a:xfrm>
            <a:off x="862489" y="6772275"/>
            <a:ext cx="12905423" cy="788670"/>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Native languages are tailored for specific platforms. Cross-platform languages enable broader reach with shared codebases. Each language offers unique strengths for mobile development.</a:t>
            </a:r>
            <a:endParaRPr lang="en-US" sz="1900" dirty="0"/>
          </a:p>
        </p:txBody>
      </p:sp>
      <p:sp>
        <p:nvSpPr>
          <p:cNvPr id="12" name="Rectangle 11">
            <a:extLst>
              <a:ext uri="{FF2B5EF4-FFF2-40B4-BE49-F238E27FC236}">
                <a16:creationId xmlns:a16="http://schemas.microsoft.com/office/drawing/2014/main" id="{075FE72A-47A4-97AD-D82C-50737585398F}"/>
              </a:ext>
            </a:extLst>
          </p:cNvPr>
          <p:cNvSpPr/>
          <p:nvPr/>
        </p:nvSpPr>
        <p:spPr>
          <a:xfrm>
            <a:off x="12828896" y="7806519"/>
            <a:ext cx="1801504" cy="423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5697" y="827842"/>
            <a:ext cx="7512606" cy="1294686"/>
          </a:xfrm>
          <a:prstGeom prst="rect">
            <a:avLst/>
          </a:prstGeom>
          <a:noFill/>
          <a:ln/>
        </p:spPr>
        <p:txBody>
          <a:bodyPr wrap="square" lIns="0" tIns="0" rIns="0" bIns="0" rtlCol="0" anchor="t"/>
          <a:lstStyle/>
          <a:p>
            <a:pPr marL="0" indent="0" algn="l">
              <a:lnSpc>
                <a:spcPts val="5050"/>
              </a:lnSpc>
              <a:buNone/>
            </a:pPr>
            <a:r>
              <a:rPr lang="en-US" sz="4050" b="1" dirty="0">
                <a:solidFill>
                  <a:srgbClr val="FFE14D"/>
                </a:solidFill>
                <a:latin typeface="Comfortaa Bold" pitchFamily="34" charset="0"/>
                <a:ea typeface="Comfortaa Bold" pitchFamily="34" charset="-122"/>
                <a:cs typeface="Comfortaa Bold" pitchFamily="34" charset="-120"/>
              </a:rPr>
              <a:t>Mobile App Development Frameworks</a:t>
            </a:r>
            <a:endParaRPr lang="en-US" sz="4050" dirty="0"/>
          </a:p>
        </p:txBody>
      </p:sp>
      <p:sp>
        <p:nvSpPr>
          <p:cNvPr id="4" name="Shape 1"/>
          <p:cNvSpPr/>
          <p:nvPr/>
        </p:nvSpPr>
        <p:spPr>
          <a:xfrm>
            <a:off x="815697" y="2734270"/>
            <a:ext cx="524351" cy="524351"/>
          </a:xfrm>
          <a:prstGeom prst="roundRect">
            <a:avLst>
              <a:gd name="adj" fmla="val 66676"/>
            </a:avLst>
          </a:prstGeom>
          <a:solidFill>
            <a:srgbClr val="46464A"/>
          </a:solidFill>
          <a:ln/>
        </p:spPr>
      </p:sp>
      <p:sp>
        <p:nvSpPr>
          <p:cNvPr id="5" name="Text 2"/>
          <p:cNvSpPr/>
          <p:nvPr/>
        </p:nvSpPr>
        <p:spPr>
          <a:xfrm>
            <a:off x="1573054" y="2734270"/>
            <a:ext cx="2589728" cy="323612"/>
          </a:xfrm>
          <a:prstGeom prst="rect">
            <a:avLst/>
          </a:prstGeom>
          <a:noFill/>
          <a:ln/>
        </p:spPr>
        <p:txBody>
          <a:bodyPr wrap="none" lIns="0" tIns="0" rIns="0" bIns="0" rtlCol="0" anchor="t"/>
          <a:lstStyle/>
          <a:p>
            <a:pPr marL="0" indent="0" algn="l">
              <a:lnSpc>
                <a:spcPts val="2500"/>
              </a:lnSpc>
              <a:buNone/>
            </a:pPr>
            <a:r>
              <a:rPr lang="en-US" sz="2000" b="1" dirty="0">
                <a:solidFill>
                  <a:srgbClr val="D7D4CC"/>
                </a:solidFill>
                <a:latin typeface="Comfortaa Bold" pitchFamily="34" charset="0"/>
                <a:ea typeface="Comfortaa Bold" pitchFamily="34" charset="-122"/>
                <a:cs typeface="Comfortaa Bold" pitchFamily="34" charset="-120"/>
              </a:rPr>
              <a:t>Flutter (Google)</a:t>
            </a:r>
            <a:endParaRPr lang="en-US" sz="2000" dirty="0"/>
          </a:p>
        </p:txBody>
      </p:sp>
      <p:sp>
        <p:nvSpPr>
          <p:cNvPr id="6" name="Text 3"/>
          <p:cNvSpPr/>
          <p:nvPr/>
        </p:nvSpPr>
        <p:spPr>
          <a:xfrm>
            <a:off x="1573054" y="3197662"/>
            <a:ext cx="2882503" cy="1491615"/>
          </a:xfrm>
          <a:prstGeom prst="rect">
            <a:avLst/>
          </a:prstGeom>
          <a:noFill/>
          <a:ln/>
        </p:spPr>
        <p:txBody>
          <a:bodyPr wrap="squar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A popular cross-platform framework known for its fast development and expressive UI.</a:t>
            </a:r>
            <a:endParaRPr lang="en-US" sz="1800" dirty="0"/>
          </a:p>
        </p:txBody>
      </p:sp>
      <p:sp>
        <p:nvSpPr>
          <p:cNvPr id="7" name="Shape 4"/>
          <p:cNvSpPr/>
          <p:nvPr/>
        </p:nvSpPr>
        <p:spPr>
          <a:xfrm>
            <a:off x="4688562" y="2734270"/>
            <a:ext cx="524351" cy="524351"/>
          </a:xfrm>
          <a:prstGeom prst="roundRect">
            <a:avLst>
              <a:gd name="adj" fmla="val 66676"/>
            </a:avLst>
          </a:prstGeom>
          <a:solidFill>
            <a:srgbClr val="46464A"/>
          </a:solidFill>
          <a:ln/>
        </p:spPr>
      </p:sp>
      <p:sp>
        <p:nvSpPr>
          <p:cNvPr id="8" name="Text 5"/>
          <p:cNvSpPr/>
          <p:nvPr/>
        </p:nvSpPr>
        <p:spPr>
          <a:xfrm>
            <a:off x="5445919" y="2734270"/>
            <a:ext cx="2882503" cy="647224"/>
          </a:xfrm>
          <a:prstGeom prst="rect">
            <a:avLst/>
          </a:prstGeom>
          <a:noFill/>
          <a:ln/>
        </p:spPr>
        <p:txBody>
          <a:bodyPr wrap="square" lIns="0" tIns="0" rIns="0" bIns="0" rtlCol="0" anchor="t"/>
          <a:lstStyle/>
          <a:p>
            <a:pPr marL="0" indent="0" algn="l">
              <a:lnSpc>
                <a:spcPts val="2500"/>
              </a:lnSpc>
              <a:buNone/>
            </a:pPr>
            <a:r>
              <a:rPr lang="en-US" sz="2000" b="1" dirty="0">
                <a:solidFill>
                  <a:srgbClr val="D7D4CC"/>
                </a:solidFill>
                <a:latin typeface="Comfortaa Bold" pitchFamily="34" charset="0"/>
                <a:ea typeface="Comfortaa Bold" pitchFamily="34" charset="-122"/>
                <a:cs typeface="Comfortaa Bold" pitchFamily="34" charset="-120"/>
              </a:rPr>
              <a:t>React Native (Facebook)</a:t>
            </a:r>
            <a:endParaRPr lang="en-US" sz="2000" dirty="0"/>
          </a:p>
        </p:txBody>
      </p:sp>
      <p:sp>
        <p:nvSpPr>
          <p:cNvPr id="9" name="Text 6"/>
          <p:cNvSpPr/>
          <p:nvPr/>
        </p:nvSpPr>
        <p:spPr>
          <a:xfrm>
            <a:off x="5445919" y="3521273"/>
            <a:ext cx="2882503" cy="1118711"/>
          </a:xfrm>
          <a:prstGeom prst="rect">
            <a:avLst/>
          </a:prstGeom>
          <a:noFill/>
          <a:ln/>
        </p:spPr>
        <p:txBody>
          <a:bodyPr wrap="squar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Uses JavaScript to build native mobile apps with a focus on efficiency.</a:t>
            </a:r>
            <a:endParaRPr lang="en-US" sz="1800" dirty="0"/>
          </a:p>
        </p:txBody>
      </p:sp>
      <p:sp>
        <p:nvSpPr>
          <p:cNvPr id="10" name="Shape 7"/>
          <p:cNvSpPr/>
          <p:nvPr/>
        </p:nvSpPr>
        <p:spPr>
          <a:xfrm>
            <a:off x="815697" y="5184458"/>
            <a:ext cx="524351" cy="524351"/>
          </a:xfrm>
          <a:prstGeom prst="roundRect">
            <a:avLst>
              <a:gd name="adj" fmla="val 66676"/>
            </a:avLst>
          </a:prstGeom>
          <a:solidFill>
            <a:srgbClr val="46464A"/>
          </a:solidFill>
          <a:ln/>
        </p:spPr>
      </p:sp>
      <p:sp>
        <p:nvSpPr>
          <p:cNvPr id="11" name="Text 8"/>
          <p:cNvSpPr/>
          <p:nvPr/>
        </p:nvSpPr>
        <p:spPr>
          <a:xfrm>
            <a:off x="1573054" y="5184458"/>
            <a:ext cx="2649260" cy="323612"/>
          </a:xfrm>
          <a:prstGeom prst="rect">
            <a:avLst/>
          </a:prstGeom>
          <a:noFill/>
          <a:ln/>
        </p:spPr>
        <p:txBody>
          <a:bodyPr wrap="none" lIns="0" tIns="0" rIns="0" bIns="0" rtlCol="0" anchor="t"/>
          <a:lstStyle/>
          <a:p>
            <a:pPr marL="0" indent="0" algn="l">
              <a:lnSpc>
                <a:spcPts val="2500"/>
              </a:lnSpc>
              <a:buNone/>
            </a:pPr>
            <a:r>
              <a:rPr lang="en-US" sz="2000" b="1" dirty="0">
                <a:solidFill>
                  <a:srgbClr val="D7D4CC"/>
                </a:solidFill>
                <a:latin typeface="Comfortaa Bold" pitchFamily="34" charset="0"/>
                <a:ea typeface="Comfortaa Bold" pitchFamily="34" charset="-122"/>
                <a:cs typeface="Comfortaa Bold" pitchFamily="34" charset="-120"/>
              </a:rPr>
              <a:t>Xamarin (Microsoft)</a:t>
            </a:r>
            <a:endParaRPr lang="en-US" sz="2000" dirty="0"/>
          </a:p>
        </p:txBody>
      </p:sp>
      <p:sp>
        <p:nvSpPr>
          <p:cNvPr id="12" name="Text 9"/>
          <p:cNvSpPr/>
          <p:nvPr/>
        </p:nvSpPr>
        <p:spPr>
          <a:xfrm>
            <a:off x="1573054" y="5647849"/>
            <a:ext cx="6755249" cy="745808"/>
          </a:xfrm>
          <a:prstGeom prst="rect">
            <a:avLst/>
          </a:prstGeom>
          <a:noFill/>
          <a:ln/>
        </p:spPr>
        <p:txBody>
          <a:bodyPr wrap="squar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Leverages C# for cross-platform development, providing robust performance.</a:t>
            </a:r>
            <a:endParaRPr lang="en-US" sz="1800" dirty="0"/>
          </a:p>
        </p:txBody>
      </p:sp>
      <p:sp>
        <p:nvSpPr>
          <p:cNvPr id="13" name="Text 10"/>
          <p:cNvSpPr/>
          <p:nvPr/>
        </p:nvSpPr>
        <p:spPr>
          <a:xfrm>
            <a:off x="815697" y="6655832"/>
            <a:ext cx="7512606" cy="745808"/>
          </a:xfrm>
          <a:prstGeom prst="rect">
            <a:avLst/>
          </a:prstGeom>
          <a:noFill/>
          <a:ln/>
        </p:spPr>
        <p:txBody>
          <a:bodyPr wrap="squar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These frameworks streamline development, promote code reuse, and accelerate time-to-market.</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634728"/>
            <a:ext cx="10939939"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Native vs Cross-Platform Development</a:t>
            </a:r>
            <a:endParaRPr lang="en-US" sz="4300" dirty="0"/>
          </a:p>
        </p:txBody>
      </p:sp>
      <p:pic>
        <p:nvPicPr>
          <p:cNvPr id="3" name="Image 0" descr="preencoded.png"/>
          <p:cNvPicPr>
            <a:picLocks noChangeAspect="1"/>
          </p:cNvPicPr>
          <p:nvPr/>
        </p:nvPicPr>
        <p:blipFill>
          <a:blip r:embed="rId3"/>
          <a:stretch>
            <a:fillRect/>
          </a:stretch>
        </p:blipFill>
        <p:spPr>
          <a:xfrm>
            <a:off x="864037" y="2814280"/>
            <a:ext cx="617220" cy="617220"/>
          </a:xfrm>
          <a:prstGeom prst="rect">
            <a:avLst/>
          </a:prstGeom>
        </p:spPr>
      </p:pic>
      <p:sp>
        <p:nvSpPr>
          <p:cNvPr id="4" name="Text 1"/>
          <p:cNvSpPr/>
          <p:nvPr/>
        </p:nvSpPr>
        <p:spPr>
          <a:xfrm>
            <a:off x="864037" y="367831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Native</a:t>
            </a:r>
            <a:endParaRPr lang="en-US" sz="2150" dirty="0"/>
          </a:p>
        </p:txBody>
      </p:sp>
      <p:sp>
        <p:nvSpPr>
          <p:cNvPr id="5" name="Text 2"/>
          <p:cNvSpPr/>
          <p:nvPr/>
        </p:nvSpPr>
        <p:spPr>
          <a:xfrm>
            <a:off x="864037" y="4169331"/>
            <a:ext cx="62660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Platform-specific</a:t>
            </a:r>
            <a:endParaRPr lang="en-US" sz="1900" dirty="0"/>
          </a:p>
        </p:txBody>
      </p:sp>
      <p:sp>
        <p:nvSpPr>
          <p:cNvPr id="6" name="Text 3"/>
          <p:cNvSpPr/>
          <p:nvPr/>
        </p:nvSpPr>
        <p:spPr>
          <a:xfrm>
            <a:off x="864037" y="4650700"/>
            <a:ext cx="62660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Top performance</a:t>
            </a:r>
            <a:endParaRPr lang="en-US" sz="1900" dirty="0"/>
          </a:p>
        </p:txBody>
      </p:sp>
      <p:sp>
        <p:nvSpPr>
          <p:cNvPr id="7" name="Text 4"/>
          <p:cNvSpPr/>
          <p:nvPr/>
        </p:nvSpPr>
        <p:spPr>
          <a:xfrm>
            <a:off x="864037" y="5132070"/>
            <a:ext cx="62660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Full device access</a:t>
            </a:r>
            <a:endParaRPr lang="en-US" sz="1900" dirty="0"/>
          </a:p>
        </p:txBody>
      </p:sp>
      <p:pic>
        <p:nvPicPr>
          <p:cNvPr id="8" name="Image 1" descr="preencoded.png"/>
          <p:cNvPicPr>
            <a:picLocks noChangeAspect="1"/>
          </p:cNvPicPr>
          <p:nvPr/>
        </p:nvPicPr>
        <p:blipFill>
          <a:blip r:embed="rId4"/>
          <a:stretch>
            <a:fillRect/>
          </a:stretch>
        </p:blipFill>
        <p:spPr>
          <a:xfrm>
            <a:off x="7500342" y="2814280"/>
            <a:ext cx="617220" cy="617220"/>
          </a:xfrm>
          <a:prstGeom prst="rect">
            <a:avLst/>
          </a:prstGeom>
        </p:spPr>
      </p:pic>
      <p:sp>
        <p:nvSpPr>
          <p:cNvPr id="9" name="Text 5"/>
          <p:cNvSpPr/>
          <p:nvPr/>
        </p:nvSpPr>
        <p:spPr>
          <a:xfrm>
            <a:off x="7500342" y="367831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Cross-Platform</a:t>
            </a:r>
            <a:endParaRPr lang="en-US" sz="2150" dirty="0"/>
          </a:p>
        </p:txBody>
      </p:sp>
      <p:sp>
        <p:nvSpPr>
          <p:cNvPr id="10" name="Text 6"/>
          <p:cNvSpPr/>
          <p:nvPr/>
        </p:nvSpPr>
        <p:spPr>
          <a:xfrm>
            <a:off x="7500342" y="4169331"/>
            <a:ext cx="62660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Single codebase</a:t>
            </a:r>
            <a:endParaRPr lang="en-US" sz="1900" dirty="0"/>
          </a:p>
        </p:txBody>
      </p:sp>
      <p:sp>
        <p:nvSpPr>
          <p:cNvPr id="11" name="Text 7"/>
          <p:cNvSpPr/>
          <p:nvPr/>
        </p:nvSpPr>
        <p:spPr>
          <a:xfrm>
            <a:off x="7500342" y="4650700"/>
            <a:ext cx="62660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Fast time-to-market</a:t>
            </a:r>
            <a:endParaRPr lang="en-US" sz="1900" dirty="0"/>
          </a:p>
        </p:txBody>
      </p:sp>
      <p:sp>
        <p:nvSpPr>
          <p:cNvPr id="12" name="Text 8"/>
          <p:cNvSpPr/>
          <p:nvPr/>
        </p:nvSpPr>
        <p:spPr>
          <a:xfrm>
            <a:off x="7500342" y="5132070"/>
            <a:ext cx="62660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Cost-effective</a:t>
            </a:r>
            <a:endParaRPr lang="en-US" sz="1900" dirty="0"/>
          </a:p>
        </p:txBody>
      </p:sp>
      <p:sp>
        <p:nvSpPr>
          <p:cNvPr id="13" name="Text 9"/>
          <p:cNvSpPr/>
          <p:nvPr/>
        </p:nvSpPr>
        <p:spPr>
          <a:xfrm>
            <a:off x="864037" y="5804773"/>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Native development excels in performance. Cross-platform offers efficiency and broad compatibility. Choosing the right approach depends on project goals and resources.</a:t>
            </a:r>
            <a:endParaRPr lang="en-US" sz="1900" dirty="0"/>
          </a:p>
        </p:txBody>
      </p:sp>
      <p:sp>
        <p:nvSpPr>
          <p:cNvPr id="14" name="Rectangle 13">
            <a:extLst>
              <a:ext uri="{FF2B5EF4-FFF2-40B4-BE49-F238E27FC236}">
                <a16:creationId xmlns:a16="http://schemas.microsoft.com/office/drawing/2014/main" id="{5C04C6D8-61BD-683B-1CDC-96FDBCBCB98D}"/>
              </a:ext>
            </a:extLst>
          </p:cNvPr>
          <p:cNvSpPr/>
          <p:nvPr/>
        </p:nvSpPr>
        <p:spPr>
          <a:xfrm>
            <a:off x="12801600" y="7765576"/>
            <a:ext cx="1828800" cy="464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957143"/>
            <a:ext cx="7285434"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Mobile App Architectures</a:t>
            </a:r>
            <a:endParaRPr lang="en-US" sz="4300" dirty="0"/>
          </a:p>
        </p:txBody>
      </p:sp>
      <p:sp>
        <p:nvSpPr>
          <p:cNvPr id="4" name="Shape 1"/>
          <p:cNvSpPr/>
          <p:nvPr/>
        </p:nvSpPr>
        <p:spPr>
          <a:xfrm>
            <a:off x="6350437" y="2013228"/>
            <a:ext cx="3584615" cy="2169795"/>
          </a:xfrm>
          <a:prstGeom prst="roundRect">
            <a:avLst>
              <a:gd name="adj" fmla="val 17068"/>
            </a:avLst>
          </a:prstGeom>
          <a:solidFill>
            <a:srgbClr val="46464A"/>
          </a:solidFill>
          <a:ln/>
        </p:spPr>
      </p:sp>
      <p:sp>
        <p:nvSpPr>
          <p:cNvPr id="5" name="Text 2"/>
          <p:cNvSpPr/>
          <p:nvPr/>
        </p:nvSpPr>
        <p:spPr>
          <a:xfrm>
            <a:off x="6597253" y="226004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MVC</a:t>
            </a:r>
            <a:endParaRPr lang="en-US" sz="2150" dirty="0"/>
          </a:p>
        </p:txBody>
      </p:sp>
      <p:sp>
        <p:nvSpPr>
          <p:cNvPr id="6" name="Text 3"/>
          <p:cNvSpPr/>
          <p:nvPr/>
        </p:nvSpPr>
        <p:spPr>
          <a:xfrm>
            <a:off x="6597253" y="2751058"/>
            <a:ext cx="3090982"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Model-View-Controller: Separates data, UI, and control logic.</a:t>
            </a:r>
            <a:endParaRPr lang="en-US" sz="1900" dirty="0"/>
          </a:p>
        </p:txBody>
      </p:sp>
      <p:sp>
        <p:nvSpPr>
          <p:cNvPr id="7" name="Shape 4"/>
          <p:cNvSpPr/>
          <p:nvPr/>
        </p:nvSpPr>
        <p:spPr>
          <a:xfrm>
            <a:off x="10181868" y="2013228"/>
            <a:ext cx="3584615" cy="2169795"/>
          </a:xfrm>
          <a:prstGeom prst="roundRect">
            <a:avLst>
              <a:gd name="adj" fmla="val 17068"/>
            </a:avLst>
          </a:prstGeom>
          <a:solidFill>
            <a:srgbClr val="46464A"/>
          </a:solidFill>
          <a:ln/>
        </p:spPr>
      </p:sp>
      <p:sp>
        <p:nvSpPr>
          <p:cNvPr id="8" name="Text 5"/>
          <p:cNvSpPr/>
          <p:nvPr/>
        </p:nvSpPr>
        <p:spPr>
          <a:xfrm>
            <a:off x="10428684" y="226004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MVVM</a:t>
            </a:r>
            <a:endParaRPr lang="en-US" sz="2150" dirty="0"/>
          </a:p>
        </p:txBody>
      </p:sp>
      <p:sp>
        <p:nvSpPr>
          <p:cNvPr id="9" name="Text 6"/>
          <p:cNvSpPr/>
          <p:nvPr/>
        </p:nvSpPr>
        <p:spPr>
          <a:xfrm>
            <a:off x="10428684" y="2751058"/>
            <a:ext cx="3090982"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Model-View-ViewModel: Enhances testability and data binding.</a:t>
            </a:r>
            <a:endParaRPr lang="en-US" sz="1900" dirty="0"/>
          </a:p>
        </p:txBody>
      </p:sp>
      <p:sp>
        <p:nvSpPr>
          <p:cNvPr id="10" name="Shape 7"/>
          <p:cNvSpPr/>
          <p:nvPr/>
        </p:nvSpPr>
        <p:spPr>
          <a:xfrm>
            <a:off x="6350437" y="4429839"/>
            <a:ext cx="7415927" cy="1379696"/>
          </a:xfrm>
          <a:prstGeom prst="roundRect">
            <a:avLst>
              <a:gd name="adj" fmla="val 26842"/>
            </a:avLst>
          </a:prstGeom>
          <a:solidFill>
            <a:srgbClr val="46464A"/>
          </a:solidFill>
          <a:ln/>
        </p:spPr>
      </p:sp>
      <p:sp>
        <p:nvSpPr>
          <p:cNvPr id="11" name="Text 8"/>
          <p:cNvSpPr/>
          <p:nvPr/>
        </p:nvSpPr>
        <p:spPr>
          <a:xfrm>
            <a:off x="6597253" y="467665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Clean Architecture</a:t>
            </a:r>
            <a:endParaRPr lang="en-US" sz="2150" dirty="0"/>
          </a:p>
        </p:txBody>
      </p:sp>
      <p:sp>
        <p:nvSpPr>
          <p:cNvPr id="12" name="Text 9"/>
          <p:cNvSpPr/>
          <p:nvPr/>
        </p:nvSpPr>
        <p:spPr>
          <a:xfrm>
            <a:off x="6597253" y="5167670"/>
            <a:ext cx="6922294"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Focuses on separation of concerns and independent layers.</a:t>
            </a:r>
            <a:endParaRPr lang="en-US" sz="1900" dirty="0"/>
          </a:p>
        </p:txBody>
      </p:sp>
      <p:sp>
        <p:nvSpPr>
          <p:cNvPr id="13" name="Text 10"/>
          <p:cNvSpPr/>
          <p:nvPr/>
        </p:nvSpPr>
        <p:spPr>
          <a:xfrm>
            <a:off x="6350437" y="6087189"/>
            <a:ext cx="7415927"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Well-defined architectures are vital for maintainable and scalable mobile applications, improving code organization and testability.</a:t>
            </a:r>
            <a:endParaRPr lang="en-US" sz="1900" dirty="0"/>
          </a:p>
        </p:txBody>
      </p:sp>
      <p:sp>
        <p:nvSpPr>
          <p:cNvPr id="14" name="Rectangle 13">
            <a:extLst>
              <a:ext uri="{FF2B5EF4-FFF2-40B4-BE49-F238E27FC236}">
                <a16:creationId xmlns:a16="http://schemas.microsoft.com/office/drawing/2014/main" id="{5EFA813D-E3F1-2EBC-07A7-8FE4B0C7FF06}"/>
              </a:ext>
            </a:extLst>
          </p:cNvPr>
          <p:cNvSpPr/>
          <p:nvPr/>
        </p:nvSpPr>
        <p:spPr>
          <a:xfrm>
            <a:off x="12842543" y="7792872"/>
            <a:ext cx="1787857" cy="4367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612940"/>
            <a:ext cx="9708237"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Requirement Engineering Process</a:t>
            </a:r>
            <a:endParaRPr lang="en-US" sz="4300" dirty="0"/>
          </a:p>
        </p:txBody>
      </p:sp>
      <p:sp>
        <p:nvSpPr>
          <p:cNvPr id="3" name="Shape 1"/>
          <p:cNvSpPr/>
          <p:nvPr/>
        </p:nvSpPr>
        <p:spPr>
          <a:xfrm>
            <a:off x="864037" y="2792492"/>
            <a:ext cx="2150269" cy="836533"/>
          </a:xfrm>
          <a:prstGeom prst="roundRect">
            <a:avLst>
              <a:gd name="adj" fmla="val 44270"/>
            </a:avLst>
          </a:prstGeom>
          <a:solidFill>
            <a:srgbClr val="46464A"/>
          </a:solidFill>
          <a:ln/>
        </p:spPr>
      </p:sp>
      <p:sp>
        <p:nvSpPr>
          <p:cNvPr id="4" name="Text 2"/>
          <p:cNvSpPr/>
          <p:nvPr/>
        </p:nvSpPr>
        <p:spPr>
          <a:xfrm>
            <a:off x="1765578" y="2993708"/>
            <a:ext cx="347186" cy="433983"/>
          </a:xfrm>
          <a:prstGeom prst="rect">
            <a:avLst/>
          </a:prstGeom>
          <a:noFill/>
          <a:ln/>
        </p:spPr>
        <p:txBody>
          <a:bodyPr wrap="none" lIns="0" tIns="0" rIns="0" bIns="0" rtlCol="0" anchor="t"/>
          <a:lstStyle/>
          <a:p>
            <a:pPr marL="0" indent="0" algn="ctr">
              <a:lnSpc>
                <a:spcPts val="4350"/>
              </a:lnSpc>
              <a:buNone/>
            </a:pPr>
            <a:r>
              <a:rPr lang="en-US" sz="2700" b="1" dirty="0">
                <a:solidFill>
                  <a:srgbClr val="D7D4CC"/>
                </a:solidFill>
                <a:latin typeface="Comfortaa Bold" pitchFamily="34" charset="0"/>
                <a:ea typeface="Comfortaa Bold" pitchFamily="34" charset="-122"/>
                <a:cs typeface="Comfortaa Bold" pitchFamily="34" charset="-120"/>
              </a:rPr>
              <a:t>1</a:t>
            </a:r>
            <a:endParaRPr lang="en-US" sz="2700" dirty="0"/>
          </a:p>
        </p:txBody>
      </p:sp>
      <p:sp>
        <p:nvSpPr>
          <p:cNvPr id="5" name="Text 3"/>
          <p:cNvSpPr/>
          <p:nvPr/>
        </p:nvSpPr>
        <p:spPr>
          <a:xfrm>
            <a:off x="3261122" y="3039308"/>
            <a:ext cx="2082165"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User Research</a:t>
            </a:r>
            <a:endParaRPr lang="en-US" sz="2150" dirty="0"/>
          </a:p>
        </p:txBody>
      </p:sp>
      <p:sp>
        <p:nvSpPr>
          <p:cNvPr id="6" name="Shape 4"/>
          <p:cNvSpPr/>
          <p:nvPr/>
        </p:nvSpPr>
        <p:spPr>
          <a:xfrm>
            <a:off x="3137654" y="3613785"/>
            <a:ext cx="10505361" cy="15240"/>
          </a:xfrm>
          <a:prstGeom prst="roundRect">
            <a:avLst>
              <a:gd name="adj" fmla="val 2430000"/>
            </a:avLst>
          </a:prstGeom>
          <a:solidFill>
            <a:srgbClr val="5F5F63"/>
          </a:solidFill>
          <a:ln/>
        </p:spPr>
      </p:sp>
      <p:sp>
        <p:nvSpPr>
          <p:cNvPr id="7" name="Shape 5"/>
          <p:cNvSpPr/>
          <p:nvPr/>
        </p:nvSpPr>
        <p:spPr>
          <a:xfrm>
            <a:off x="864037" y="3752374"/>
            <a:ext cx="4300657" cy="836533"/>
          </a:xfrm>
          <a:prstGeom prst="roundRect">
            <a:avLst>
              <a:gd name="adj" fmla="val 44270"/>
            </a:avLst>
          </a:prstGeom>
          <a:solidFill>
            <a:srgbClr val="46464A"/>
          </a:solidFill>
          <a:ln/>
        </p:spPr>
      </p:sp>
      <p:sp>
        <p:nvSpPr>
          <p:cNvPr id="8" name="Text 6"/>
          <p:cNvSpPr/>
          <p:nvPr/>
        </p:nvSpPr>
        <p:spPr>
          <a:xfrm>
            <a:off x="2840712" y="3953589"/>
            <a:ext cx="347186" cy="433983"/>
          </a:xfrm>
          <a:prstGeom prst="rect">
            <a:avLst/>
          </a:prstGeom>
          <a:noFill/>
          <a:ln/>
        </p:spPr>
        <p:txBody>
          <a:bodyPr wrap="none" lIns="0" tIns="0" rIns="0" bIns="0" rtlCol="0" anchor="t"/>
          <a:lstStyle/>
          <a:p>
            <a:pPr marL="0" indent="0" algn="ctr">
              <a:lnSpc>
                <a:spcPts val="4350"/>
              </a:lnSpc>
              <a:buNone/>
            </a:pPr>
            <a:r>
              <a:rPr lang="en-US" sz="2700" b="1" dirty="0">
                <a:solidFill>
                  <a:srgbClr val="D7D4CC"/>
                </a:solidFill>
                <a:latin typeface="Comfortaa Bold" pitchFamily="34" charset="0"/>
                <a:ea typeface="Comfortaa Bold" pitchFamily="34" charset="-122"/>
                <a:cs typeface="Comfortaa Bold" pitchFamily="34" charset="-120"/>
              </a:rPr>
              <a:t>2</a:t>
            </a:r>
            <a:endParaRPr lang="en-US" sz="2700" dirty="0"/>
          </a:p>
        </p:txBody>
      </p:sp>
      <p:sp>
        <p:nvSpPr>
          <p:cNvPr id="9" name="Text 7"/>
          <p:cNvSpPr/>
          <p:nvPr/>
        </p:nvSpPr>
        <p:spPr>
          <a:xfrm>
            <a:off x="5411510" y="3999190"/>
            <a:ext cx="1972985"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Requirements</a:t>
            </a:r>
            <a:endParaRPr lang="en-US" sz="2150" dirty="0"/>
          </a:p>
        </p:txBody>
      </p:sp>
      <p:sp>
        <p:nvSpPr>
          <p:cNvPr id="10" name="Shape 8"/>
          <p:cNvSpPr/>
          <p:nvPr/>
        </p:nvSpPr>
        <p:spPr>
          <a:xfrm>
            <a:off x="5288042" y="4573667"/>
            <a:ext cx="8354973" cy="15240"/>
          </a:xfrm>
          <a:prstGeom prst="roundRect">
            <a:avLst>
              <a:gd name="adj" fmla="val 2430000"/>
            </a:avLst>
          </a:prstGeom>
          <a:solidFill>
            <a:srgbClr val="5F5F63"/>
          </a:solidFill>
          <a:ln/>
        </p:spPr>
      </p:sp>
      <p:sp>
        <p:nvSpPr>
          <p:cNvPr id="11" name="Shape 9"/>
          <p:cNvSpPr/>
          <p:nvPr/>
        </p:nvSpPr>
        <p:spPr>
          <a:xfrm>
            <a:off x="864037" y="4712256"/>
            <a:ext cx="6451163" cy="836533"/>
          </a:xfrm>
          <a:prstGeom prst="roundRect">
            <a:avLst>
              <a:gd name="adj" fmla="val 44270"/>
            </a:avLst>
          </a:prstGeom>
          <a:solidFill>
            <a:srgbClr val="46464A"/>
          </a:solidFill>
          <a:ln/>
        </p:spPr>
      </p:sp>
      <p:sp>
        <p:nvSpPr>
          <p:cNvPr id="12" name="Text 10"/>
          <p:cNvSpPr/>
          <p:nvPr/>
        </p:nvSpPr>
        <p:spPr>
          <a:xfrm>
            <a:off x="3915966" y="4913471"/>
            <a:ext cx="347186" cy="433983"/>
          </a:xfrm>
          <a:prstGeom prst="rect">
            <a:avLst/>
          </a:prstGeom>
          <a:noFill/>
          <a:ln/>
        </p:spPr>
        <p:txBody>
          <a:bodyPr wrap="none" lIns="0" tIns="0" rIns="0" bIns="0" rtlCol="0" anchor="t"/>
          <a:lstStyle/>
          <a:p>
            <a:pPr marL="0" indent="0" algn="ctr">
              <a:lnSpc>
                <a:spcPts val="4350"/>
              </a:lnSpc>
              <a:buNone/>
            </a:pPr>
            <a:r>
              <a:rPr lang="en-US" sz="2700" b="1" dirty="0">
                <a:solidFill>
                  <a:srgbClr val="D7D4CC"/>
                </a:solidFill>
                <a:latin typeface="Comfortaa Bold" pitchFamily="34" charset="0"/>
                <a:ea typeface="Comfortaa Bold" pitchFamily="34" charset="-122"/>
                <a:cs typeface="Comfortaa Bold" pitchFamily="34" charset="-120"/>
              </a:rPr>
              <a:t>3</a:t>
            </a:r>
            <a:endParaRPr lang="en-US" sz="2700" dirty="0"/>
          </a:p>
        </p:txBody>
      </p:sp>
      <p:sp>
        <p:nvSpPr>
          <p:cNvPr id="13" name="Text 11"/>
          <p:cNvSpPr/>
          <p:nvPr/>
        </p:nvSpPr>
        <p:spPr>
          <a:xfrm>
            <a:off x="7562017" y="4959072"/>
            <a:ext cx="1679496"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Prototyping</a:t>
            </a:r>
            <a:endParaRPr lang="en-US" sz="2150" dirty="0"/>
          </a:p>
        </p:txBody>
      </p:sp>
      <p:sp>
        <p:nvSpPr>
          <p:cNvPr id="14" name="Text 12"/>
          <p:cNvSpPr/>
          <p:nvPr/>
        </p:nvSpPr>
        <p:spPr>
          <a:xfrm>
            <a:off x="864037" y="5826443"/>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Start with user research. Define functional and non-functional requirements. Create prototypes and get feedback. Refine iteratively. Effective requirement engineering is essential for project success.</a:t>
            </a:r>
            <a:endParaRPr lang="en-US" sz="1900" dirty="0"/>
          </a:p>
        </p:txBody>
      </p:sp>
      <p:sp>
        <p:nvSpPr>
          <p:cNvPr id="15" name="Rectangle 14">
            <a:extLst>
              <a:ext uri="{FF2B5EF4-FFF2-40B4-BE49-F238E27FC236}">
                <a16:creationId xmlns:a16="http://schemas.microsoft.com/office/drawing/2014/main" id="{7D8FD876-D510-93D5-09C5-E51B4DE83394}"/>
              </a:ext>
            </a:extLst>
          </p:cNvPr>
          <p:cNvSpPr/>
          <p:nvPr/>
        </p:nvSpPr>
        <p:spPr>
          <a:xfrm>
            <a:off x="12910782" y="7765576"/>
            <a:ext cx="1719618" cy="464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733187"/>
            <a:ext cx="7987665"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Mobile App Design Patterns</a:t>
            </a:r>
            <a:endParaRPr lang="en-US" sz="4300" dirty="0"/>
          </a:p>
        </p:txBody>
      </p:sp>
      <p:sp>
        <p:nvSpPr>
          <p:cNvPr id="3" name="Text 1"/>
          <p:cNvSpPr/>
          <p:nvPr/>
        </p:nvSpPr>
        <p:spPr>
          <a:xfrm>
            <a:off x="2314099" y="2777609"/>
            <a:ext cx="2743200" cy="342900"/>
          </a:xfrm>
          <a:prstGeom prst="rect">
            <a:avLst/>
          </a:prstGeom>
          <a:noFill/>
          <a:ln/>
        </p:spPr>
        <p:txBody>
          <a:bodyPr wrap="none" lIns="0" tIns="0" rIns="0" bIns="0" rtlCol="0" anchor="t"/>
          <a:lstStyle/>
          <a:p>
            <a:pPr marL="0" indent="0" algn="r">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Singleton</a:t>
            </a:r>
            <a:endParaRPr lang="en-US" sz="2150" dirty="0"/>
          </a:p>
        </p:txBody>
      </p:sp>
      <p:pic>
        <p:nvPicPr>
          <p:cNvPr id="4" name="Image 0" descr="preencoded.png"/>
          <p:cNvPicPr>
            <a:picLocks noChangeAspect="1"/>
          </p:cNvPicPr>
          <p:nvPr/>
        </p:nvPicPr>
        <p:blipFill>
          <a:blip r:embed="rId3"/>
          <a:stretch>
            <a:fillRect/>
          </a:stretch>
        </p:blipFill>
        <p:spPr>
          <a:xfrm>
            <a:off x="5057299" y="1912739"/>
            <a:ext cx="4515803" cy="4515803"/>
          </a:xfrm>
          <a:prstGeom prst="rect">
            <a:avLst/>
          </a:prstGeom>
        </p:spPr>
      </p:pic>
      <p:sp>
        <p:nvSpPr>
          <p:cNvPr id="5" name="Text 2"/>
          <p:cNvSpPr/>
          <p:nvPr/>
        </p:nvSpPr>
        <p:spPr>
          <a:xfrm>
            <a:off x="6319361" y="3131344"/>
            <a:ext cx="347186" cy="433983"/>
          </a:xfrm>
          <a:prstGeom prst="rect">
            <a:avLst/>
          </a:prstGeom>
          <a:noFill/>
          <a:ln/>
        </p:spPr>
        <p:txBody>
          <a:bodyPr wrap="none" lIns="0" tIns="0" rIns="0" bIns="0" rtlCol="0" anchor="t"/>
          <a:lstStyle/>
          <a:p>
            <a:pPr marL="0" indent="0" algn="l">
              <a:lnSpc>
                <a:spcPts val="4350"/>
              </a:lnSpc>
              <a:buNone/>
            </a:pPr>
            <a:r>
              <a:rPr lang="en-US" sz="2700" b="1" dirty="0">
                <a:solidFill>
                  <a:srgbClr val="D7D4CC"/>
                </a:solidFill>
                <a:latin typeface="Comfortaa Bold" pitchFamily="34" charset="0"/>
                <a:ea typeface="Comfortaa Bold" pitchFamily="34" charset="-122"/>
                <a:cs typeface="Comfortaa Bold" pitchFamily="34" charset="-120"/>
              </a:rPr>
              <a:t>1</a:t>
            </a:r>
            <a:endParaRPr lang="en-US" sz="2700" dirty="0"/>
          </a:p>
        </p:txBody>
      </p:sp>
      <p:sp>
        <p:nvSpPr>
          <p:cNvPr id="6" name="Text 3"/>
          <p:cNvSpPr/>
          <p:nvPr/>
        </p:nvSpPr>
        <p:spPr>
          <a:xfrm>
            <a:off x="9573101" y="2777609"/>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Factory</a:t>
            </a:r>
            <a:endParaRPr lang="en-US" sz="2150" dirty="0"/>
          </a:p>
        </p:txBody>
      </p:sp>
      <p:pic>
        <p:nvPicPr>
          <p:cNvPr id="7" name="Image 1" descr="preencoded.png"/>
          <p:cNvPicPr>
            <a:picLocks noChangeAspect="1"/>
          </p:cNvPicPr>
          <p:nvPr/>
        </p:nvPicPr>
        <p:blipFill>
          <a:blip r:embed="rId4"/>
          <a:stretch>
            <a:fillRect/>
          </a:stretch>
        </p:blipFill>
        <p:spPr>
          <a:xfrm>
            <a:off x="5057299" y="1912739"/>
            <a:ext cx="4515803" cy="4515803"/>
          </a:xfrm>
          <a:prstGeom prst="rect">
            <a:avLst/>
          </a:prstGeom>
        </p:spPr>
      </p:pic>
      <p:sp>
        <p:nvSpPr>
          <p:cNvPr id="8" name="Text 4"/>
          <p:cNvSpPr/>
          <p:nvPr/>
        </p:nvSpPr>
        <p:spPr>
          <a:xfrm>
            <a:off x="7963733" y="3131344"/>
            <a:ext cx="347186" cy="433983"/>
          </a:xfrm>
          <a:prstGeom prst="rect">
            <a:avLst/>
          </a:prstGeom>
          <a:noFill/>
          <a:ln/>
        </p:spPr>
        <p:txBody>
          <a:bodyPr wrap="none" lIns="0" tIns="0" rIns="0" bIns="0" rtlCol="0" anchor="t"/>
          <a:lstStyle/>
          <a:p>
            <a:pPr marL="0" indent="0" algn="l">
              <a:lnSpc>
                <a:spcPts val="4350"/>
              </a:lnSpc>
              <a:buNone/>
            </a:pPr>
            <a:r>
              <a:rPr lang="en-US" sz="2700" b="1" dirty="0">
                <a:solidFill>
                  <a:srgbClr val="D7D4CC"/>
                </a:solidFill>
                <a:latin typeface="Comfortaa Bold" pitchFamily="34" charset="0"/>
                <a:ea typeface="Comfortaa Bold" pitchFamily="34" charset="-122"/>
                <a:cs typeface="Comfortaa Bold" pitchFamily="34" charset="-120"/>
              </a:rPr>
              <a:t>2</a:t>
            </a:r>
            <a:endParaRPr lang="en-US" sz="2700" dirty="0"/>
          </a:p>
        </p:txBody>
      </p:sp>
      <p:sp>
        <p:nvSpPr>
          <p:cNvPr id="9" name="Text 5"/>
          <p:cNvSpPr/>
          <p:nvPr/>
        </p:nvSpPr>
        <p:spPr>
          <a:xfrm>
            <a:off x="9573101" y="522065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Observer</a:t>
            </a:r>
            <a:endParaRPr lang="en-US" sz="2150" dirty="0"/>
          </a:p>
        </p:txBody>
      </p:sp>
      <p:pic>
        <p:nvPicPr>
          <p:cNvPr id="10" name="Image 2" descr="preencoded.png"/>
          <p:cNvPicPr>
            <a:picLocks noChangeAspect="1"/>
          </p:cNvPicPr>
          <p:nvPr/>
        </p:nvPicPr>
        <p:blipFill>
          <a:blip r:embed="rId5"/>
          <a:stretch>
            <a:fillRect/>
          </a:stretch>
        </p:blipFill>
        <p:spPr>
          <a:xfrm>
            <a:off x="5057299" y="1912739"/>
            <a:ext cx="4515803" cy="4515803"/>
          </a:xfrm>
          <a:prstGeom prst="rect">
            <a:avLst/>
          </a:prstGeom>
        </p:spPr>
      </p:pic>
      <p:sp>
        <p:nvSpPr>
          <p:cNvPr id="11" name="Text 6"/>
          <p:cNvSpPr/>
          <p:nvPr/>
        </p:nvSpPr>
        <p:spPr>
          <a:xfrm>
            <a:off x="7963733" y="4775716"/>
            <a:ext cx="347186" cy="433983"/>
          </a:xfrm>
          <a:prstGeom prst="rect">
            <a:avLst/>
          </a:prstGeom>
          <a:noFill/>
          <a:ln/>
        </p:spPr>
        <p:txBody>
          <a:bodyPr wrap="none" lIns="0" tIns="0" rIns="0" bIns="0" rtlCol="0" anchor="t"/>
          <a:lstStyle/>
          <a:p>
            <a:pPr marL="0" indent="0" algn="l">
              <a:lnSpc>
                <a:spcPts val="4350"/>
              </a:lnSpc>
              <a:buNone/>
            </a:pPr>
            <a:r>
              <a:rPr lang="en-US" sz="2700" b="1" dirty="0">
                <a:solidFill>
                  <a:srgbClr val="D7D4CC"/>
                </a:solidFill>
                <a:latin typeface="Comfortaa Bold" pitchFamily="34" charset="0"/>
                <a:ea typeface="Comfortaa Bold" pitchFamily="34" charset="-122"/>
                <a:cs typeface="Comfortaa Bold" pitchFamily="34" charset="-120"/>
              </a:rPr>
              <a:t>3</a:t>
            </a:r>
            <a:endParaRPr lang="en-US" sz="2700" dirty="0"/>
          </a:p>
        </p:txBody>
      </p:sp>
      <p:sp>
        <p:nvSpPr>
          <p:cNvPr id="12" name="Text 7"/>
          <p:cNvSpPr/>
          <p:nvPr/>
        </p:nvSpPr>
        <p:spPr>
          <a:xfrm>
            <a:off x="2314099" y="5220653"/>
            <a:ext cx="2743200" cy="342900"/>
          </a:xfrm>
          <a:prstGeom prst="rect">
            <a:avLst/>
          </a:prstGeom>
          <a:noFill/>
          <a:ln/>
        </p:spPr>
        <p:txBody>
          <a:bodyPr wrap="none" lIns="0" tIns="0" rIns="0" bIns="0" rtlCol="0" anchor="t"/>
          <a:lstStyle/>
          <a:p>
            <a:pPr marL="0" indent="0" algn="r">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Adapter</a:t>
            </a:r>
            <a:endParaRPr lang="en-US" sz="2150" dirty="0"/>
          </a:p>
        </p:txBody>
      </p:sp>
      <p:pic>
        <p:nvPicPr>
          <p:cNvPr id="13" name="Image 3" descr="preencoded.png"/>
          <p:cNvPicPr>
            <a:picLocks noChangeAspect="1"/>
          </p:cNvPicPr>
          <p:nvPr/>
        </p:nvPicPr>
        <p:blipFill>
          <a:blip r:embed="rId6"/>
          <a:stretch>
            <a:fillRect/>
          </a:stretch>
        </p:blipFill>
        <p:spPr>
          <a:xfrm>
            <a:off x="5057299" y="1912739"/>
            <a:ext cx="4515803" cy="4515803"/>
          </a:xfrm>
          <a:prstGeom prst="rect">
            <a:avLst/>
          </a:prstGeom>
        </p:spPr>
      </p:pic>
      <p:sp>
        <p:nvSpPr>
          <p:cNvPr id="14" name="Text 8"/>
          <p:cNvSpPr/>
          <p:nvPr/>
        </p:nvSpPr>
        <p:spPr>
          <a:xfrm>
            <a:off x="6319361" y="4775716"/>
            <a:ext cx="347186" cy="433983"/>
          </a:xfrm>
          <a:prstGeom prst="rect">
            <a:avLst/>
          </a:prstGeom>
          <a:noFill/>
          <a:ln/>
        </p:spPr>
        <p:txBody>
          <a:bodyPr wrap="none" lIns="0" tIns="0" rIns="0" bIns="0" rtlCol="0" anchor="t"/>
          <a:lstStyle/>
          <a:p>
            <a:pPr marL="0" indent="0" algn="l">
              <a:lnSpc>
                <a:spcPts val="4350"/>
              </a:lnSpc>
              <a:buNone/>
            </a:pPr>
            <a:r>
              <a:rPr lang="en-US" sz="2700" b="1" dirty="0">
                <a:solidFill>
                  <a:srgbClr val="D7D4CC"/>
                </a:solidFill>
                <a:latin typeface="Comfortaa Bold" pitchFamily="34" charset="0"/>
                <a:ea typeface="Comfortaa Bold" pitchFamily="34" charset="-122"/>
                <a:cs typeface="Comfortaa Bold" pitchFamily="34" charset="-120"/>
              </a:rPr>
              <a:t>4</a:t>
            </a:r>
            <a:endParaRPr lang="en-US" sz="2700" dirty="0"/>
          </a:p>
        </p:txBody>
      </p:sp>
      <p:sp>
        <p:nvSpPr>
          <p:cNvPr id="15" name="Text 9"/>
          <p:cNvSpPr/>
          <p:nvPr/>
        </p:nvSpPr>
        <p:spPr>
          <a:xfrm>
            <a:off x="864037" y="6706195"/>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Apply Singleton for unique instances. Use Factory for object creation. Implement Observer for event handling. Employ Adapter for interface compatibility. Design patterns boost modularity and code reuse.</a:t>
            </a:r>
            <a:endParaRPr lang="en-US" sz="1900" dirty="0"/>
          </a:p>
        </p:txBody>
      </p:sp>
      <p:sp>
        <p:nvSpPr>
          <p:cNvPr id="16" name="Rectangle 15">
            <a:extLst>
              <a:ext uri="{FF2B5EF4-FFF2-40B4-BE49-F238E27FC236}">
                <a16:creationId xmlns:a16="http://schemas.microsoft.com/office/drawing/2014/main" id="{FE593DD2-D504-6C4F-7598-50010542FCEE}"/>
              </a:ext>
            </a:extLst>
          </p:cNvPr>
          <p:cNvSpPr/>
          <p:nvPr/>
        </p:nvSpPr>
        <p:spPr>
          <a:xfrm>
            <a:off x="12801600" y="7806519"/>
            <a:ext cx="1828800" cy="423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24746" y="648295"/>
            <a:ext cx="7494508" cy="1386126"/>
          </a:xfrm>
          <a:prstGeom prst="rect">
            <a:avLst/>
          </a:prstGeom>
          <a:noFill/>
          <a:ln/>
        </p:spPr>
        <p:txBody>
          <a:bodyPr wrap="square" lIns="0" tIns="0" rIns="0" bIns="0" rtlCol="0" anchor="t"/>
          <a:lstStyle/>
          <a:p>
            <a:pPr marL="0" indent="0" algn="l">
              <a:lnSpc>
                <a:spcPts val="5450"/>
              </a:lnSpc>
              <a:buNone/>
            </a:pPr>
            <a:r>
              <a:rPr lang="en-US" sz="4350" dirty="0">
                <a:solidFill>
                  <a:schemeClr val="accent4">
                    <a:lumMod val="60000"/>
                    <a:lumOff val="40000"/>
                  </a:schemeClr>
                </a:solidFill>
                <a:latin typeface="Nunito Semi Bold" pitchFamily="34" charset="0"/>
                <a:ea typeface="Nunito Semi Bold" pitchFamily="34" charset="-122"/>
                <a:cs typeface="Nunito Semi Bold" pitchFamily="34" charset="-120"/>
              </a:rPr>
              <a:t>Mobile App Development Cost Estimation</a:t>
            </a:r>
            <a:endParaRPr lang="en-US" sz="4350" dirty="0">
              <a:solidFill>
                <a:schemeClr val="accent4">
                  <a:lumMod val="60000"/>
                  <a:lumOff val="40000"/>
                </a:schemeClr>
              </a:solidFill>
            </a:endParaRPr>
          </a:p>
        </p:txBody>
      </p:sp>
      <p:sp>
        <p:nvSpPr>
          <p:cNvPr id="4" name="Text 1"/>
          <p:cNvSpPr/>
          <p:nvPr/>
        </p:nvSpPr>
        <p:spPr>
          <a:xfrm>
            <a:off x="824746" y="2505670"/>
            <a:ext cx="3570446" cy="777597"/>
          </a:xfrm>
          <a:prstGeom prst="rect">
            <a:avLst/>
          </a:prstGeom>
          <a:noFill/>
          <a:ln/>
        </p:spPr>
        <p:txBody>
          <a:bodyPr wrap="none" lIns="0" tIns="0" rIns="0" bIns="0" rtlCol="0" anchor="t"/>
          <a:lstStyle/>
          <a:p>
            <a:pPr marL="0" indent="0" algn="ctr">
              <a:lnSpc>
                <a:spcPts val="6100"/>
              </a:lnSpc>
              <a:buNone/>
            </a:pPr>
            <a:r>
              <a:rPr lang="en-US" sz="6100" dirty="0">
                <a:solidFill>
                  <a:srgbClr val="2D4DF2"/>
                </a:solidFill>
                <a:latin typeface="Nunito Semi Bold" pitchFamily="34" charset="0"/>
                <a:ea typeface="Nunito Semi Bold" pitchFamily="34" charset="-122"/>
                <a:cs typeface="Nunito Semi Bold" pitchFamily="34" charset="-120"/>
              </a:rPr>
              <a:t>$5K-$50K</a:t>
            </a:r>
            <a:endParaRPr lang="en-US" sz="6100" dirty="0"/>
          </a:p>
        </p:txBody>
      </p:sp>
      <p:sp>
        <p:nvSpPr>
          <p:cNvPr id="5" name="Text 2"/>
          <p:cNvSpPr/>
          <p:nvPr/>
        </p:nvSpPr>
        <p:spPr>
          <a:xfrm>
            <a:off x="1223724" y="3577709"/>
            <a:ext cx="2772489" cy="346591"/>
          </a:xfrm>
          <a:prstGeom prst="rect">
            <a:avLst/>
          </a:prstGeom>
          <a:noFill/>
          <a:ln/>
        </p:spPr>
        <p:txBody>
          <a:bodyPr wrap="none" lIns="0" tIns="0" rIns="0" bIns="0" rtlCol="0" anchor="t"/>
          <a:lstStyle/>
          <a:p>
            <a:pPr marL="0" indent="0" algn="ctr">
              <a:lnSpc>
                <a:spcPts val="2700"/>
              </a:lnSpc>
              <a:buNone/>
            </a:pPr>
            <a:r>
              <a:rPr lang="en-US" sz="2150" dirty="0">
                <a:solidFill>
                  <a:srgbClr val="FFC000"/>
                </a:solidFill>
                <a:latin typeface="Nunito Semi Bold" pitchFamily="34" charset="0"/>
                <a:ea typeface="Nunito Semi Bold" pitchFamily="34" charset="-122"/>
                <a:cs typeface="Nunito Semi Bold" pitchFamily="34" charset="-120"/>
              </a:rPr>
              <a:t>Basic App</a:t>
            </a:r>
            <a:endParaRPr lang="en-US" sz="2150" dirty="0">
              <a:solidFill>
                <a:srgbClr val="FFC000"/>
              </a:solidFill>
            </a:endParaRPr>
          </a:p>
        </p:txBody>
      </p:sp>
      <p:sp>
        <p:nvSpPr>
          <p:cNvPr id="6" name="Text 3"/>
          <p:cNvSpPr/>
          <p:nvPr/>
        </p:nvSpPr>
        <p:spPr>
          <a:xfrm>
            <a:off x="824746" y="4065627"/>
            <a:ext cx="3570446" cy="753904"/>
          </a:xfrm>
          <a:prstGeom prst="rect">
            <a:avLst/>
          </a:prstGeom>
          <a:noFill/>
          <a:ln/>
        </p:spPr>
        <p:txBody>
          <a:bodyPr wrap="square" lIns="0" tIns="0" rIns="0" bIns="0" rtlCol="0" anchor="t"/>
          <a:lstStyle/>
          <a:p>
            <a:pPr marL="0" indent="0" algn="ctr">
              <a:lnSpc>
                <a:spcPts val="2950"/>
              </a:lnSpc>
              <a:buNone/>
            </a:pPr>
            <a:r>
              <a:rPr lang="en-US" sz="1850" dirty="0">
                <a:solidFill>
                  <a:schemeClr val="accent4">
                    <a:lumMod val="40000"/>
                    <a:lumOff val="60000"/>
                  </a:schemeClr>
                </a:solidFill>
                <a:latin typeface="PT Sans" pitchFamily="34" charset="0"/>
                <a:ea typeface="PT Sans" pitchFamily="34" charset="-122"/>
                <a:cs typeface="PT Sans" pitchFamily="34" charset="-120"/>
              </a:rPr>
              <a:t>Simple features. Limited complexity</a:t>
            </a:r>
            <a:r>
              <a:rPr lang="en-US" sz="1850" dirty="0">
                <a:solidFill>
                  <a:srgbClr val="00002E"/>
                </a:solidFill>
                <a:latin typeface="PT Sans" pitchFamily="34" charset="0"/>
                <a:ea typeface="PT Sans" pitchFamily="34" charset="-122"/>
                <a:cs typeface="PT Sans" pitchFamily="34" charset="-120"/>
              </a:rPr>
              <a:t>.</a:t>
            </a:r>
            <a:endParaRPr lang="en-US" sz="1850" dirty="0"/>
          </a:p>
        </p:txBody>
      </p:sp>
      <p:sp>
        <p:nvSpPr>
          <p:cNvPr id="7" name="Text 4"/>
          <p:cNvSpPr/>
          <p:nvPr/>
        </p:nvSpPr>
        <p:spPr>
          <a:xfrm>
            <a:off x="4748689" y="2505670"/>
            <a:ext cx="3570565" cy="777597"/>
          </a:xfrm>
          <a:prstGeom prst="rect">
            <a:avLst/>
          </a:prstGeom>
          <a:noFill/>
          <a:ln/>
        </p:spPr>
        <p:txBody>
          <a:bodyPr wrap="none" lIns="0" tIns="0" rIns="0" bIns="0" rtlCol="0" anchor="t"/>
          <a:lstStyle/>
          <a:p>
            <a:pPr marL="0" indent="0" algn="ctr">
              <a:lnSpc>
                <a:spcPts val="6100"/>
              </a:lnSpc>
              <a:buNone/>
            </a:pPr>
            <a:r>
              <a:rPr lang="en-US" sz="6100" dirty="0">
                <a:solidFill>
                  <a:srgbClr val="018CE1"/>
                </a:solidFill>
                <a:latin typeface="Nunito Semi Bold" pitchFamily="34" charset="0"/>
                <a:ea typeface="Nunito Semi Bold" pitchFamily="34" charset="-122"/>
                <a:cs typeface="Nunito Semi Bold" pitchFamily="34" charset="-120"/>
              </a:rPr>
              <a:t>$50K-$250K</a:t>
            </a:r>
            <a:endParaRPr lang="en-US" sz="6100" dirty="0"/>
          </a:p>
        </p:txBody>
      </p:sp>
      <p:sp>
        <p:nvSpPr>
          <p:cNvPr id="8" name="Text 5"/>
          <p:cNvSpPr/>
          <p:nvPr/>
        </p:nvSpPr>
        <p:spPr>
          <a:xfrm>
            <a:off x="5183862" y="3597889"/>
            <a:ext cx="2772489" cy="346591"/>
          </a:xfrm>
          <a:prstGeom prst="rect">
            <a:avLst/>
          </a:prstGeom>
          <a:noFill/>
          <a:ln/>
        </p:spPr>
        <p:txBody>
          <a:bodyPr wrap="none" lIns="0" tIns="0" rIns="0" bIns="0" rtlCol="0" anchor="t"/>
          <a:lstStyle/>
          <a:p>
            <a:pPr marL="0" indent="0" algn="ctr">
              <a:lnSpc>
                <a:spcPts val="2700"/>
              </a:lnSpc>
              <a:buNone/>
            </a:pPr>
            <a:r>
              <a:rPr lang="en-US" sz="2150" dirty="0">
                <a:solidFill>
                  <a:schemeClr val="accent4">
                    <a:lumMod val="60000"/>
                    <a:lumOff val="40000"/>
                  </a:schemeClr>
                </a:solidFill>
                <a:latin typeface="Nunito Semi Bold" pitchFamily="34" charset="0"/>
                <a:ea typeface="Nunito Semi Bold" pitchFamily="34" charset="-122"/>
                <a:cs typeface="Nunito Semi Bold" pitchFamily="34" charset="-120"/>
              </a:rPr>
              <a:t>Complex App</a:t>
            </a:r>
            <a:endParaRPr lang="en-US" sz="2150" dirty="0">
              <a:solidFill>
                <a:schemeClr val="accent4">
                  <a:lumMod val="60000"/>
                  <a:lumOff val="40000"/>
                </a:schemeClr>
              </a:solidFill>
            </a:endParaRPr>
          </a:p>
        </p:txBody>
      </p:sp>
      <p:sp>
        <p:nvSpPr>
          <p:cNvPr id="9" name="Text 6"/>
          <p:cNvSpPr/>
          <p:nvPr/>
        </p:nvSpPr>
        <p:spPr>
          <a:xfrm>
            <a:off x="4748689" y="4065627"/>
            <a:ext cx="3570565" cy="753904"/>
          </a:xfrm>
          <a:prstGeom prst="rect">
            <a:avLst/>
          </a:prstGeom>
          <a:noFill/>
          <a:ln/>
        </p:spPr>
        <p:txBody>
          <a:bodyPr wrap="square" lIns="0" tIns="0" rIns="0" bIns="0" rtlCol="0" anchor="t"/>
          <a:lstStyle/>
          <a:p>
            <a:pPr marL="0" indent="0" algn="ctr">
              <a:lnSpc>
                <a:spcPts val="2950"/>
              </a:lnSpc>
              <a:buNone/>
            </a:pPr>
            <a:r>
              <a:rPr lang="en-US" sz="1850" dirty="0">
                <a:solidFill>
                  <a:schemeClr val="accent4">
                    <a:lumMod val="60000"/>
                    <a:lumOff val="40000"/>
                  </a:schemeClr>
                </a:solidFill>
                <a:latin typeface="PT Sans" pitchFamily="34" charset="0"/>
                <a:ea typeface="PT Sans" pitchFamily="34" charset="-122"/>
                <a:cs typeface="PT Sans" pitchFamily="34" charset="-120"/>
              </a:rPr>
              <a:t>Advanced functionality. Custom design</a:t>
            </a:r>
            <a:r>
              <a:rPr lang="en-US" sz="1850" dirty="0">
                <a:solidFill>
                  <a:srgbClr val="00002E"/>
                </a:solidFill>
                <a:latin typeface="PT Sans" pitchFamily="34" charset="0"/>
                <a:ea typeface="PT Sans" pitchFamily="34" charset="-122"/>
                <a:cs typeface="PT Sans" pitchFamily="34" charset="-120"/>
              </a:rPr>
              <a:t>.</a:t>
            </a:r>
            <a:endParaRPr lang="en-US" sz="1850" dirty="0"/>
          </a:p>
        </p:txBody>
      </p:sp>
      <p:sp>
        <p:nvSpPr>
          <p:cNvPr id="10" name="Text 7"/>
          <p:cNvSpPr/>
          <p:nvPr/>
        </p:nvSpPr>
        <p:spPr>
          <a:xfrm>
            <a:off x="2786658" y="5644277"/>
            <a:ext cx="3570565" cy="777597"/>
          </a:xfrm>
          <a:prstGeom prst="rect">
            <a:avLst/>
          </a:prstGeom>
          <a:noFill/>
          <a:ln/>
        </p:spPr>
        <p:txBody>
          <a:bodyPr wrap="none" lIns="0" tIns="0" rIns="0" bIns="0" rtlCol="0" anchor="t"/>
          <a:lstStyle/>
          <a:p>
            <a:pPr marL="0" indent="0" algn="ctr">
              <a:lnSpc>
                <a:spcPts val="6100"/>
              </a:lnSpc>
              <a:buNone/>
            </a:pPr>
            <a:r>
              <a:rPr lang="en-US" sz="6100" dirty="0">
                <a:solidFill>
                  <a:srgbClr val="DA33BF"/>
                </a:solidFill>
                <a:latin typeface="Nunito Semi Bold" pitchFamily="34" charset="0"/>
                <a:ea typeface="Nunito Semi Bold" pitchFamily="34" charset="-122"/>
                <a:cs typeface="Nunito Semi Bold" pitchFamily="34" charset="-120"/>
              </a:rPr>
              <a:t>$250K-$1M</a:t>
            </a:r>
            <a:endParaRPr lang="en-US" sz="6100" dirty="0"/>
          </a:p>
        </p:txBody>
      </p:sp>
      <p:sp>
        <p:nvSpPr>
          <p:cNvPr id="11" name="Text 8"/>
          <p:cNvSpPr/>
          <p:nvPr/>
        </p:nvSpPr>
        <p:spPr>
          <a:xfrm>
            <a:off x="3185636" y="6716316"/>
            <a:ext cx="2772489" cy="346591"/>
          </a:xfrm>
          <a:prstGeom prst="rect">
            <a:avLst/>
          </a:prstGeom>
          <a:noFill/>
          <a:ln/>
        </p:spPr>
        <p:txBody>
          <a:bodyPr wrap="none" lIns="0" tIns="0" rIns="0" bIns="0" rtlCol="0" anchor="t"/>
          <a:lstStyle/>
          <a:p>
            <a:pPr marL="0" indent="0" algn="ctr">
              <a:lnSpc>
                <a:spcPts val="2700"/>
              </a:lnSpc>
              <a:buNone/>
            </a:pPr>
            <a:r>
              <a:rPr lang="en-US" sz="2150" dirty="0">
                <a:solidFill>
                  <a:srgbClr val="FFC000"/>
                </a:solidFill>
                <a:latin typeface="Nunito Semi Bold" pitchFamily="34" charset="0"/>
                <a:ea typeface="Nunito Semi Bold" pitchFamily="34" charset="-122"/>
                <a:cs typeface="Nunito Semi Bold" pitchFamily="34" charset="-120"/>
              </a:rPr>
              <a:t>Enterprise App</a:t>
            </a:r>
            <a:endParaRPr lang="en-US" sz="2150" dirty="0">
              <a:solidFill>
                <a:srgbClr val="FFC000"/>
              </a:solidFill>
            </a:endParaRPr>
          </a:p>
        </p:txBody>
      </p:sp>
      <p:sp>
        <p:nvSpPr>
          <p:cNvPr id="12" name="Text 9"/>
          <p:cNvSpPr/>
          <p:nvPr/>
        </p:nvSpPr>
        <p:spPr>
          <a:xfrm>
            <a:off x="2786658" y="7204234"/>
            <a:ext cx="3570565" cy="376952"/>
          </a:xfrm>
          <a:prstGeom prst="rect">
            <a:avLst/>
          </a:prstGeom>
          <a:noFill/>
          <a:ln/>
        </p:spPr>
        <p:txBody>
          <a:bodyPr wrap="none" lIns="0" tIns="0" rIns="0" bIns="0" rtlCol="0" anchor="t"/>
          <a:lstStyle/>
          <a:p>
            <a:pPr marL="0" indent="0" algn="ctr">
              <a:lnSpc>
                <a:spcPts val="2950"/>
              </a:lnSpc>
              <a:buNone/>
            </a:pPr>
            <a:r>
              <a:rPr lang="en-US" sz="1850" dirty="0">
                <a:solidFill>
                  <a:srgbClr val="FFFF00"/>
                </a:solidFill>
                <a:latin typeface="PT Sans" pitchFamily="34" charset="0"/>
                <a:ea typeface="PT Sans" pitchFamily="34" charset="-122"/>
                <a:cs typeface="PT Sans" pitchFamily="34" charset="-120"/>
              </a:rPr>
              <a:t>High security. Scalability needs</a:t>
            </a:r>
            <a:r>
              <a:rPr lang="en-US" sz="1850" dirty="0">
                <a:solidFill>
                  <a:srgbClr val="00002E"/>
                </a:solidFill>
                <a:latin typeface="PT Sans" pitchFamily="34" charset="0"/>
                <a:ea typeface="PT Sans" pitchFamily="34" charset="-122"/>
                <a:cs typeface="PT Sans" pitchFamily="34" charset="-120"/>
              </a:rPr>
              <a: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576</Words>
  <Application>Microsoft Office PowerPoint</Application>
  <PresentationFormat>Custom</PresentationFormat>
  <Paragraphs>102</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MS Gothic</vt:lpstr>
      <vt:lpstr>Arial</vt:lpstr>
      <vt:lpstr>Calibri</vt:lpstr>
      <vt:lpstr>Comfortaa Bold</vt:lpstr>
      <vt:lpstr>Nunito Semi Bold</vt:lpstr>
      <vt:lpstr>PT Sans</vt:lpstr>
      <vt:lpstr>PT Sans Medium</vt:lpstr>
      <vt:lpstr>Raleway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Eban</cp:lastModifiedBy>
  <cp:revision>4</cp:revision>
  <dcterms:created xsi:type="dcterms:W3CDTF">2025-04-03T02:25:11Z</dcterms:created>
  <dcterms:modified xsi:type="dcterms:W3CDTF">2025-04-03T08:05:54Z</dcterms:modified>
</cp:coreProperties>
</file>